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55" r:id="rId2"/>
    <p:sldId id="354" r:id="rId3"/>
    <p:sldId id="341" r:id="rId4"/>
    <p:sldId id="357" r:id="rId5"/>
    <p:sldId id="345" r:id="rId6"/>
    <p:sldId id="346" r:id="rId7"/>
    <p:sldId id="348" r:id="rId8"/>
    <p:sldId id="350" r:id="rId9"/>
    <p:sldId id="283" r:id="rId10"/>
    <p:sldId id="286" r:id="rId11"/>
    <p:sldId id="303" r:id="rId12"/>
    <p:sldId id="290" r:id="rId13"/>
    <p:sldId id="287" r:id="rId14"/>
    <p:sldId id="292" r:id="rId15"/>
    <p:sldId id="309" r:id="rId16"/>
    <p:sldId id="310" r:id="rId17"/>
    <p:sldId id="291" r:id="rId18"/>
    <p:sldId id="313" r:id="rId19"/>
    <p:sldId id="311" r:id="rId20"/>
    <p:sldId id="317" r:id="rId21"/>
    <p:sldId id="328" r:id="rId22"/>
    <p:sldId id="319" r:id="rId23"/>
    <p:sldId id="321" r:id="rId24"/>
    <p:sldId id="320" r:id="rId25"/>
    <p:sldId id="327" r:id="rId26"/>
    <p:sldId id="353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04" autoAdjust="0"/>
    <p:restoredTop sz="79390" autoAdjust="0"/>
  </p:normalViewPr>
  <p:slideViewPr>
    <p:cSldViewPr snapToGrid="0">
      <p:cViewPr varScale="1">
        <p:scale>
          <a:sx n="73" d="100"/>
          <a:sy n="73" d="100"/>
        </p:scale>
        <p:origin x="6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-6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Sheet1!$A$2:$A$25</c:f>
              <c:numCache>
                <c:formatCode>General</c:formatCode>
                <c:ptCount val="2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86</c:v>
                </c:pt>
                <c:pt idx="19">
                  <c:v>87</c:v>
                </c:pt>
                <c:pt idx="20">
                  <c:v>88</c:v>
                </c:pt>
                <c:pt idx="21">
                  <c:v>89</c:v>
                </c:pt>
                <c:pt idx="22">
                  <c:v>89.5</c:v>
                </c:pt>
                <c:pt idx="23">
                  <c:v>89.9</c:v>
                </c:pt>
              </c:numCache>
            </c:numRef>
          </c:xVal>
          <c:yVal>
            <c:numRef>
              <c:f>Sheet1!$B$2:$B$25</c:f>
              <c:numCache>
                <c:formatCode>General</c:formatCode>
                <c:ptCount val="24"/>
                <c:pt idx="0">
                  <c:v>1</c:v>
                </c:pt>
                <c:pt idx="1">
                  <c:v>1.0038198375433474</c:v>
                </c:pt>
                <c:pt idx="2">
                  <c:v>1.0154266118857451</c:v>
                </c:pt>
                <c:pt idx="3">
                  <c:v>1.035276180410083</c:v>
                </c:pt>
                <c:pt idx="4">
                  <c:v>1.0641777724759121</c:v>
                </c:pt>
                <c:pt idx="5">
                  <c:v>1.1033779189624917</c:v>
                </c:pt>
                <c:pt idx="6">
                  <c:v>1.1547005383792515</c:v>
                </c:pt>
                <c:pt idx="7">
                  <c:v>1.2207745887614561</c:v>
                </c:pt>
                <c:pt idx="8">
                  <c:v>1.3054072893322786</c:v>
                </c:pt>
                <c:pt idx="9">
                  <c:v>1.4142135623730949</c:v>
                </c:pt>
                <c:pt idx="10">
                  <c:v>1.5557238268604123</c:v>
                </c:pt>
                <c:pt idx="11">
                  <c:v>1.7434467956210977</c:v>
                </c:pt>
                <c:pt idx="12">
                  <c:v>1.9999999999999996</c:v>
                </c:pt>
                <c:pt idx="13">
                  <c:v>2.3662015831524985</c:v>
                </c:pt>
                <c:pt idx="14">
                  <c:v>2.9238044001630863</c:v>
                </c:pt>
                <c:pt idx="15">
                  <c:v>3.8637033051562737</c:v>
                </c:pt>
                <c:pt idx="16">
                  <c:v>5.758770483143631</c:v>
                </c:pt>
                <c:pt idx="17">
                  <c:v>11.47371324566986</c:v>
                </c:pt>
                <c:pt idx="18">
                  <c:v>14.33558702620369</c:v>
                </c:pt>
                <c:pt idx="19">
                  <c:v>19.107322609297348</c:v>
                </c:pt>
                <c:pt idx="20">
                  <c:v>28.653708347843732</c:v>
                </c:pt>
                <c:pt idx="21">
                  <c:v>57.2986884985499</c:v>
                </c:pt>
                <c:pt idx="22">
                  <c:v>114.59301348013082</c:v>
                </c:pt>
                <c:pt idx="23">
                  <c:v>572.95808601915076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346296"/>
        <c:axId val="129346688"/>
      </c:scatterChart>
      <c:valAx>
        <c:axId val="129346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Dip of plane "theta"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346688"/>
        <c:crosses val="autoZero"/>
        <c:crossBetween val="midCat"/>
      </c:valAx>
      <c:valAx>
        <c:axId val="12934668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area below unit square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346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5A032-FD04-4A41-A218-96A75AF42C4B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D3D8D-462B-437C-9A72-D752AE5AC26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7987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3B3D1-B2A9-458F-A2B8-8E16036BA3DC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B6310-CB37-4ADA-861B-E2FFD9C60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444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6984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1FE1051-2BA8-4BEA-86C4-C66D51C76100}" type="slidenum">
              <a:rPr lang="en-US" altLang="en-US" sz="1200">
                <a:latin typeface="Arial" panose="020B0604020202020204" pitchFamily="34" charset="0"/>
              </a:rPr>
              <a:pPr eaLnBrk="1" hangingPunct="1"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3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7972DE-DCD7-4165-B03B-5921B13C062F}" type="slidenum">
              <a:rPr lang="de-DE" altLang="en-US" sz="1200">
                <a:latin typeface="Arial" panose="020B0604020202020204" pitchFamily="34" charset="0"/>
              </a:rPr>
              <a:pPr eaLnBrk="1" hangingPunct="1"/>
              <a:t>15</a:t>
            </a:fld>
            <a:endParaRPr lang="de-DE" altLang="en-US" sz="1200"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52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BB6140-F249-4541-B500-0203C2EE8112}" type="slidenum">
              <a:rPr lang="de-DE" altLang="en-US" sz="1200">
                <a:latin typeface="Arial" panose="020B0604020202020204" pitchFamily="34" charset="0"/>
              </a:rPr>
              <a:pPr eaLnBrk="1" hangingPunct="1"/>
              <a:t>16</a:t>
            </a:fld>
            <a:endParaRPr lang="de-DE" altLang="en-US" sz="1200"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4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78135C-D971-43C6-9440-D90FA7EDDDA6}" type="slidenum">
              <a:rPr lang="de-DE" altLang="en-US" sz="1200">
                <a:latin typeface="Arial" panose="020B0604020202020204" pitchFamily="34" charset="0"/>
              </a:rPr>
              <a:pPr eaLnBrk="1" hangingPunct="1"/>
              <a:t>19</a:t>
            </a:fld>
            <a:endParaRPr lang="de-DE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91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3837B4-1EF2-4727-80CB-DDC3467E7A7B}" type="slidenum">
              <a:rPr lang="de-DE" altLang="en-US" sz="1200">
                <a:latin typeface="Arial" panose="020B0604020202020204" pitchFamily="34" charset="0"/>
              </a:rPr>
              <a:pPr eaLnBrk="1" hangingPunct="1"/>
              <a:t>20</a:t>
            </a:fld>
            <a:endParaRPr lang="de-DE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46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It is important to</a:t>
            </a:r>
            <a:r>
              <a:rPr lang="en-NZ" baseline="0" dirty="0" smtClean="0"/>
              <a:t> follow conventions when referring to angles between stress and plane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0562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9A1B16-71EB-4BAC-BD40-CBA9C3C81BB8}" type="slidenum">
              <a:rPr lang="de-DE" altLang="en-US" sz="1200">
                <a:latin typeface="Arial" panose="020B0604020202020204" pitchFamily="34" charset="0"/>
              </a:rPr>
              <a:pPr eaLnBrk="1" hangingPunct="1"/>
              <a:t>22</a:t>
            </a:fld>
            <a:endParaRPr lang="de-DE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51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061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73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46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910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865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4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7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545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90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969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236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14/08/2014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11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7725"/>
            <a:ext cx="7886700" cy="86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30157"/>
            <a:ext cx="7886700" cy="531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0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theatlantic.com/static/infocus/earth052114/s_e14_020132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0"/>
          <a:stretch/>
        </p:blipFill>
        <p:spPr bwMode="auto">
          <a:xfrm>
            <a:off x="346213" y="24384"/>
            <a:ext cx="8787396" cy="645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" y="24384"/>
            <a:ext cx="8881110" cy="804673"/>
          </a:xfrm>
        </p:spPr>
        <p:txBody>
          <a:bodyPr>
            <a:normAutofit fontScale="90000"/>
          </a:bodyPr>
          <a:lstStyle/>
          <a:p>
            <a:r>
              <a:rPr lang="en-N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</a:t>
            </a:r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244 – structural geology</a:t>
            </a:r>
            <a:endParaRPr lang="en-N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8114" y="5406196"/>
            <a:ext cx="78588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2 – primary and secondary structures</a:t>
            </a:r>
          </a:p>
          <a:p>
            <a:pPr algn="r"/>
            <a:r>
              <a:rPr lang="en-N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force and stress </a:t>
            </a:r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8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725"/>
            <a:ext cx="8380268" cy="867773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If we want to understand these rocks…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48145"/>
            <a:ext cx="7886700" cy="5693752"/>
          </a:xfrm>
        </p:spPr>
        <p:txBody>
          <a:bodyPr/>
          <a:lstStyle/>
          <a:p>
            <a:r>
              <a:rPr lang="en-NZ" dirty="0" smtClean="0"/>
              <a:t>We first need </a:t>
            </a:r>
            <a:r>
              <a:rPr lang="en-NZ" dirty="0"/>
              <a:t>to </a:t>
            </a:r>
            <a:r>
              <a:rPr lang="en-NZ" dirty="0" smtClean="0"/>
              <a:t>understand some </a:t>
            </a:r>
            <a:r>
              <a:rPr lang="en-NZ" dirty="0"/>
              <a:t>concepts…</a:t>
            </a:r>
          </a:p>
          <a:p>
            <a:pPr marL="0" indent="0">
              <a:buNone/>
            </a:pP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569139"/>
                  </p:ext>
                </p:extLst>
              </p:nvPr>
            </p:nvGraphicFramePr>
            <p:xfrm>
              <a:off x="550718" y="1184097"/>
              <a:ext cx="8458200" cy="5257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79619"/>
                    <a:gridCol w="1049481"/>
                    <a:gridCol w="4229100"/>
                  </a:tblGrid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Factor</a:t>
                          </a:r>
                          <a:endParaRPr lang="en-NZ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Importance</a:t>
                          </a:r>
                          <a:endParaRPr lang="en-NZ" dirty="0"/>
                        </a:p>
                      </a:txBody>
                      <a:tcPr/>
                    </a:tc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NZ" b="1" u="sng" dirty="0" smtClean="0"/>
                            <a:t>Inputs</a:t>
                          </a:r>
                          <a:endParaRPr lang="en-NZ" b="1" u="sng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b="1" u="sng" dirty="0" smtClean="0"/>
                            <a:t>Force/stress</a:t>
                          </a:r>
                          <a:endParaRPr lang="en-NZ" b="1" u="sng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Dynamic input</a:t>
                          </a:r>
                          <a:endParaRPr lang="en-NZ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Elasticity</a:t>
                          </a:r>
                          <a:endParaRPr lang="en-NZ" dirty="0"/>
                        </a:p>
                      </a:txBody>
                      <a:tcPr/>
                    </a:tc>
                    <a:tc rowSpan="4"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Mechanical and</a:t>
                          </a:r>
                          <a:r>
                            <a:rPr lang="en-NZ" baseline="0" dirty="0" smtClean="0"/>
                            <a:t> </a:t>
                          </a:r>
                          <a:r>
                            <a:rPr lang="en-NZ" dirty="0" smtClean="0"/>
                            <a:t>Rheological (time-dependent) </a:t>
                          </a:r>
                          <a:r>
                            <a:rPr lang="en-NZ" baseline="0" dirty="0" smtClean="0"/>
                            <a:t>properties of the materials being subjected to stress</a:t>
                          </a:r>
                          <a:r>
                            <a:rPr lang="en-NZ" dirty="0" smtClean="0"/>
                            <a:t>. These, in conjunction with the timescales at which stress is applied,</a:t>
                          </a:r>
                          <a:r>
                            <a:rPr lang="en-NZ" baseline="0" dirty="0" smtClean="0"/>
                            <a:t> c</a:t>
                          </a:r>
                          <a:r>
                            <a:rPr lang="en-NZ" dirty="0" smtClean="0"/>
                            <a:t>ontrol</a:t>
                          </a:r>
                          <a:r>
                            <a:rPr lang="en-NZ" baseline="0" dirty="0" smtClean="0"/>
                            <a:t> </a:t>
                          </a:r>
                          <a:r>
                            <a:rPr lang="en-NZ" dirty="0" smtClean="0"/>
                            <a:t>the material behaviour </a:t>
                          </a:r>
                          <a:endParaRPr lang="en-NZ" dirty="0"/>
                        </a:p>
                      </a:txBody>
                      <a:tcPr/>
                    </a:tc>
                    <a:tc rowSpan="4"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Plasticity</a:t>
                          </a:r>
                          <a:endParaRPr lang="en-NZ" dirty="0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Viscosity</a:t>
                          </a:r>
                          <a:endParaRPr lang="en-NZ" dirty="0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Strength </a:t>
                          </a:r>
                          <a:endParaRPr lang="en-NZ" dirty="0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Time</a:t>
                          </a:r>
                          <a:endParaRPr lang="en-NZ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Controls</a:t>
                          </a:r>
                          <a:r>
                            <a:rPr lang="en-NZ" baseline="0" dirty="0" smtClean="0"/>
                            <a:t> material behaviour in conjunction with </a:t>
                          </a:r>
                          <a:r>
                            <a:rPr lang="en-NZ" b="1" u="sng" baseline="0" dirty="0" smtClean="0"/>
                            <a:t>rheology</a:t>
                          </a:r>
                          <a:endParaRPr lang="en-NZ" b="1" u="sng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NZ" b="1" u="sng" dirty="0" smtClean="0"/>
                            <a:t>Outputs</a:t>
                          </a:r>
                          <a:endParaRPr lang="en-NZ" b="1" u="sng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b="1" u="sng" dirty="0" smtClean="0"/>
                            <a:t>Strain</a:t>
                          </a:r>
                          <a:r>
                            <a:rPr lang="en-NZ" dirty="0" smtClean="0"/>
                            <a:t>/deformation/kinematics</a:t>
                          </a:r>
                          <a:endParaRPr lang="en-NZ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NZ" dirty="0" smtClean="0"/>
                            <a:t>       where        Y:</a:t>
                          </a:r>
                          <a:r>
                            <a:rPr lang="en-NZ" baseline="0" dirty="0" smtClean="0"/>
                            <a:t> deformation; m: rheology (time dependent); and x: force/stress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baseline="0" dirty="0" smtClean="0"/>
                        </a:p>
                      </a:txBody>
                      <a:tcPr/>
                    </a:tc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NZ" b="1" u="sng" dirty="0" smtClean="0"/>
                            <a:t>Material behaviours</a:t>
                          </a:r>
                          <a:endParaRPr lang="en-NZ" b="1" u="sng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Brittle, ductile, elastic,</a:t>
                          </a:r>
                          <a:r>
                            <a:rPr lang="en-NZ" baseline="0" dirty="0" smtClean="0"/>
                            <a:t> plastic and viscous</a:t>
                          </a:r>
                          <a:endParaRPr lang="en-NZ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Describe the behaviour of given</a:t>
                          </a:r>
                          <a:r>
                            <a:rPr lang="en-NZ" baseline="0" dirty="0" smtClean="0"/>
                            <a:t> materials in response to force and stress over given time-scales</a:t>
                          </a:r>
                          <a:endParaRPr lang="en-NZ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569139"/>
                  </p:ext>
                </p:extLst>
              </p:nvPr>
            </p:nvGraphicFramePr>
            <p:xfrm>
              <a:off x="550718" y="1184097"/>
              <a:ext cx="8458200" cy="5257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79619"/>
                    <a:gridCol w="1049481"/>
                    <a:gridCol w="4229100"/>
                  </a:tblGrid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Factor</a:t>
                          </a:r>
                          <a:endParaRPr lang="en-NZ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Importance</a:t>
                          </a:r>
                          <a:endParaRPr lang="en-NZ" dirty="0"/>
                        </a:p>
                      </a:txBody>
                      <a:tcPr/>
                    </a:tc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NZ" b="1" u="sng" dirty="0" smtClean="0"/>
                            <a:t>Inputs</a:t>
                          </a:r>
                          <a:endParaRPr lang="en-NZ" b="1" u="sng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b="1" u="sng" dirty="0" smtClean="0"/>
                            <a:t>Force/stress</a:t>
                          </a:r>
                          <a:endParaRPr lang="en-NZ" b="1" u="sng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Dynamic input</a:t>
                          </a:r>
                          <a:endParaRPr lang="en-NZ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Elasticity</a:t>
                          </a:r>
                          <a:endParaRPr lang="en-NZ" dirty="0"/>
                        </a:p>
                      </a:txBody>
                      <a:tcPr/>
                    </a:tc>
                    <a:tc rowSpan="4"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Mechanical and</a:t>
                          </a:r>
                          <a:r>
                            <a:rPr lang="en-NZ" baseline="0" dirty="0" smtClean="0"/>
                            <a:t> </a:t>
                          </a:r>
                          <a:r>
                            <a:rPr lang="en-NZ" dirty="0" smtClean="0"/>
                            <a:t>Rheological (time-dependent) </a:t>
                          </a:r>
                          <a:r>
                            <a:rPr lang="en-NZ" baseline="0" dirty="0" smtClean="0"/>
                            <a:t>properties </a:t>
                          </a:r>
                          <a:r>
                            <a:rPr lang="en-NZ" baseline="0" dirty="0" smtClean="0"/>
                            <a:t>of the materials being subjected to </a:t>
                          </a:r>
                          <a:r>
                            <a:rPr lang="en-NZ" baseline="0" dirty="0" smtClean="0"/>
                            <a:t>stress</a:t>
                          </a:r>
                          <a:r>
                            <a:rPr lang="en-NZ" dirty="0" smtClean="0"/>
                            <a:t>. These, in conjunction with the timescales at which stress is applied,</a:t>
                          </a:r>
                          <a:r>
                            <a:rPr lang="en-NZ" baseline="0" dirty="0" smtClean="0"/>
                            <a:t> c</a:t>
                          </a:r>
                          <a:r>
                            <a:rPr lang="en-NZ" dirty="0" smtClean="0"/>
                            <a:t>ontrol</a:t>
                          </a:r>
                          <a:r>
                            <a:rPr lang="en-NZ" baseline="0" dirty="0" smtClean="0"/>
                            <a:t> </a:t>
                          </a:r>
                          <a:r>
                            <a:rPr lang="en-NZ" dirty="0" smtClean="0"/>
                            <a:t>the material behaviour </a:t>
                          </a:r>
                          <a:endParaRPr lang="en-NZ" dirty="0"/>
                        </a:p>
                      </a:txBody>
                      <a:tcPr/>
                    </a:tc>
                    <a:tc rowSpan="4"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Plasticity</a:t>
                          </a:r>
                          <a:endParaRPr lang="en-NZ" dirty="0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Viscosity</a:t>
                          </a:r>
                          <a:endParaRPr lang="en-NZ" dirty="0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Strength </a:t>
                          </a:r>
                          <a:endParaRPr lang="en-NZ" dirty="0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Time</a:t>
                          </a:r>
                          <a:endParaRPr lang="en-NZ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Controls</a:t>
                          </a:r>
                          <a:r>
                            <a:rPr lang="en-NZ" baseline="0" dirty="0" smtClean="0"/>
                            <a:t> material behaviour in conjunction with </a:t>
                          </a:r>
                          <a:r>
                            <a:rPr lang="en-NZ" b="1" u="sng" baseline="0" dirty="0" smtClean="0"/>
                            <a:t>rheology</a:t>
                          </a:r>
                          <a:endParaRPr lang="en-NZ" b="1" u="sng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NZ" b="1" u="sng" dirty="0" smtClean="0"/>
                            <a:t>Outputs</a:t>
                          </a:r>
                          <a:endParaRPr lang="en-NZ" b="1" u="sng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NZ" b="1" u="sng" dirty="0" smtClean="0"/>
                            <a:t>Strain</a:t>
                          </a:r>
                          <a:r>
                            <a:rPr lang="en-NZ" dirty="0" smtClean="0"/>
                            <a:t>/deformation/kinematics</a:t>
                          </a:r>
                          <a:endParaRPr lang="en-NZ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0393" t="-568571" r="-577" b="-1733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NZ" baseline="0" dirty="0" smtClean="0"/>
                        </a:p>
                      </a:txBody>
                      <a:tcPr/>
                    </a:tc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NZ" b="1" u="sng" dirty="0" smtClean="0"/>
                            <a:t>Material behaviours</a:t>
                          </a:r>
                          <a:endParaRPr lang="en-NZ" b="1" u="sng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Brittle, ductile, elastic,</a:t>
                          </a:r>
                          <a:r>
                            <a:rPr lang="en-NZ" baseline="0" dirty="0" smtClean="0"/>
                            <a:t> plastic and viscous</a:t>
                          </a:r>
                          <a:endParaRPr lang="en-NZ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NZ" dirty="0" smtClean="0"/>
                            <a:t>Describe the behaviour of given</a:t>
                          </a:r>
                          <a:r>
                            <a:rPr lang="en-NZ" baseline="0" dirty="0" smtClean="0"/>
                            <a:t> materials in response to force and stress over given time-scales</a:t>
                          </a:r>
                          <a:endParaRPr lang="en-NZ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628650" y="1974273"/>
            <a:ext cx="1189759" cy="280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/>
          <p:cNvSpPr/>
          <p:nvPr/>
        </p:nvSpPr>
        <p:spPr>
          <a:xfrm>
            <a:off x="479714" y="4838700"/>
            <a:ext cx="2014104" cy="280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/>
          <p:cNvSpPr/>
          <p:nvPr/>
        </p:nvSpPr>
        <p:spPr>
          <a:xfrm>
            <a:off x="3718214" y="4128655"/>
            <a:ext cx="1103168" cy="280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30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3023" y="1382233"/>
            <a:ext cx="4582633" cy="45613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767316" y="857596"/>
            <a:ext cx="7643037" cy="78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200" b="1" dirty="0" smtClean="0"/>
              <a:t>Relationship between stress and strain is modulated by rheology</a:t>
            </a:r>
            <a:endParaRPr lang="en-US" alt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7166759"/>
                  </p:ext>
                </p:extLst>
              </p:nvPr>
            </p:nvGraphicFramePr>
            <p:xfrm>
              <a:off x="495300" y="111508"/>
              <a:ext cx="8458200" cy="640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79619"/>
                    <a:gridCol w="1049481"/>
                    <a:gridCol w="42291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Strain/deformation/kinematics</a:t>
                          </a:r>
                          <a:endParaRPr lang="en-NZ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NZ" dirty="0" smtClean="0"/>
                            <a:t>       where        Y:</a:t>
                          </a:r>
                          <a:r>
                            <a:rPr lang="en-NZ" baseline="0" dirty="0" smtClean="0"/>
                            <a:t> deformation; m: rheology (time dependent); and x: force/stress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NZ" baseline="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7166759"/>
                  </p:ext>
                </p:extLst>
              </p:nvPr>
            </p:nvGraphicFramePr>
            <p:xfrm>
              <a:off x="495300" y="111508"/>
              <a:ext cx="8458200" cy="640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79619"/>
                    <a:gridCol w="1049481"/>
                    <a:gridCol w="4229100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Strain/deformation/kinematics</a:t>
                          </a:r>
                          <a:endParaRPr lang="en-NZ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0393" t="-4717" r="-462" b="-1415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NZ" baseline="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Freeform 2"/>
          <p:cNvSpPr/>
          <p:nvPr/>
        </p:nvSpPr>
        <p:spPr>
          <a:xfrm>
            <a:off x="4253023" y="1509823"/>
            <a:ext cx="1562986" cy="4433777"/>
          </a:xfrm>
          <a:custGeom>
            <a:avLst/>
            <a:gdLst>
              <a:gd name="connsiteX0" fmla="*/ 0 w 1562986"/>
              <a:gd name="connsiteY0" fmla="*/ 4433777 h 4433777"/>
              <a:gd name="connsiteX1" fmla="*/ 1158949 w 1562986"/>
              <a:gd name="connsiteY1" fmla="*/ 1084521 h 4433777"/>
              <a:gd name="connsiteX2" fmla="*/ 1562986 w 1562986"/>
              <a:gd name="connsiteY2" fmla="*/ 0 h 443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2986" h="4433777">
                <a:moveTo>
                  <a:pt x="0" y="4433777"/>
                </a:moveTo>
                <a:cubicBezTo>
                  <a:pt x="449225" y="3128630"/>
                  <a:pt x="898451" y="1823484"/>
                  <a:pt x="1158949" y="1084521"/>
                </a:cubicBezTo>
                <a:cubicBezTo>
                  <a:pt x="1419447" y="345558"/>
                  <a:pt x="1491216" y="172779"/>
                  <a:pt x="156298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Freeform 3"/>
          <p:cNvSpPr/>
          <p:nvPr/>
        </p:nvSpPr>
        <p:spPr>
          <a:xfrm>
            <a:off x="4263656" y="2497091"/>
            <a:ext cx="2083981" cy="3467774"/>
          </a:xfrm>
          <a:custGeom>
            <a:avLst/>
            <a:gdLst>
              <a:gd name="connsiteX0" fmla="*/ 0 w 2083981"/>
              <a:gd name="connsiteY0" fmla="*/ 3467774 h 3467774"/>
              <a:gd name="connsiteX1" fmla="*/ 1573618 w 2083981"/>
              <a:gd name="connsiteY1" fmla="*/ 565086 h 3467774"/>
              <a:gd name="connsiteX2" fmla="*/ 2083981 w 2083981"/>
              <a:gd name="connsiteY2" fmla="*/ 1560 h 346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3981" h="3467774">
                <a:moveTo>
                  <a:pt x="0" y="3467774"/>
                </a:moveTo>
                <a:cubicBezTo>
                  <a:pt x="613144" y="2305281"/>
                  <a:pt x="1226288" y="1142788"/>
                  <a:pt x="1573618" y="565086"/>
                </a:cubicBezTo>
                <a:cubicBezTo>
                  <a:pt x="1920948" y="-12616"/>
                  <a:pt x="2002464" y="-5528"/>
                  <a:pt x="2083981" y="15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Freeform 4"/>
          <p:cNvSpPr/>
          <p:nvPr/>
        </p:nvSpPr>
        <p:spPr>
          <a:xfrm>
            <a:off x="4253023" y="2785730"/>
            <a:ext cx="4582633" cy="3157870"/>
          </a:xfrm>
          <a:custGeom>
            <a:avLst/>
            <a:gdLst>
              <a:gd name="connsiteX0" fmla="*/ 0 w 4582633"/>
              <a:gd name="connsiteY0" fmla="*/ 3157870 h 3157870"/>
              <a:gd name="connsiteX1" fmla="*/ 1711842 w 4582633"/>
              <a:gd name="connsiteY1" fmla="*/ 1350335 h 3157870"/>
              <a:gd name="connsiteX2" fmla="*/ 4582633 w 4582633"/>
              <a:gd name="connsiteY2" fmla="*/ 0 h 3157870"/>
              <a:gd name="connsiteX3" fmla="*/ 4582633 w 4582633"/>
              <a:gd name="connsiteY3" fmla="*/ 0 h 315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2633" h="3157870">
                <a:moveTo>
                  <a:pt x="0" y="3157870"/>
                </a:moveTo>
                <a:cubicBezTo>
                  <a:pt x="474035" y="2517258"/>
                  <a:pt x="948070" y="1876647"/>
                  <a:pt x="1711842" y="1350335"/>
                </a:cubicBezTo>
                <a:cubicBezTo>
                  <a:pt x="2475614" y="824023"/>
                  <a:pt x="4582633" y="0"/>
                  <a:pt x="4582633" y="0"/>
                </a:cubicBezTo>
                <a:lnTo>
                  <a:pt x="458263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/>
          <p:cNvSpPr txBox="1"/>
          <p:nvPr/>
        </p:nvSpPr>
        <p:spPr>
          <a:xfrm rot="16200000">
            <a:off x="3572938" y="3890927"/>
            <a:ext cx="73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Stress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6265069" y="6023198"/>
            <a:ext cx="70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strain</a:t>
            </a:r>
            <a:endParaRPr lang="en-NZ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53023" y="3705844"/>
            <a:ext cx="3965944" cy="20867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7380032">
            <a:off x="4646162" y="2223038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Rheology 1</a:t>
            </a:r>
            <a:endParaRPr lang="en-NZ" dirty="0"/>
          </a:p>
        </p:txBody>
      </p:sp>
      <p:sp>
        <p:nvSpPr>
          <p:cNvPr id="12" name="TextBox 11"/>
          <p:cNvSpPr txBox="1"/>
          <p:nvPr/>
        </p:nvSpPr>
        <p:spPr>
          <a:xfrm rot="17943082">
            <a:off x="5043632" y="2848855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Rheology 2</a:t>
            </a:r>
            <a:endParaRPr lang="en-NZ" dirty="0"/>
          </a:p>
        </p:txBody>
      </p:sp>
      <p:sp>
        <p:nvSpPr>
          <p:cNvPr id="13" name="TextBox 12"/>
          <p:cNvSpPr txBox="1"/>
          <p:nvPr/>
        </p:nvSpPr>
        <p:spPr>
          <a:xfrm rot="20282255">
            <a:off x="7146408" y="2819431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Rheology 3</a:t>
            </a:r>
            <a:endParaRPr lang="en-NZ" dirty="0"/>
          </a:p>
        </p:txBody>
      </p:sp>
      <p:sp>
        <p:nvSpPr>
          <p:cNvPr id="14" name="TextBox 13"/>
          <p:cNvSpPr txBox="1"/>
          <p:nvPr/>
        </p:nvSpPr>
        <p:spPr>
          <a:xfrm>
            <a:off x="7390002" y="3402348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Rheology 4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906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87725"/>
            <a:ext cx="8558784" cy="867773"/>
          </a:xfrm>
        </p:spPr>
        <p:txBody>
          <a:bodyPr>
            <a:normAutofit/>
          </a:bodyPr>
          <a:lstStyle/>
          <a:p>
            <a:pPr algn="ctr"/>
            <a:r>
              <a:rPr lang="en-NZ" dirty="0" smtClean="0"/>
              <a:t>Concept 1 - Force 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30157"/>
                <a:ext cx="5650230" cy="5311740"/>
              </a:xfrm>
            </p:spPr>
            <p:txBody>
              <a:bodyPr/>
              <a:lstStyle/>
              <a:p>
                <a:r>
                  <a:rPr lang="en-NZ" dirty="0" smtClean="0"/>
                  <a:t>Force = change in velocity</a:t>
                </a:r>
              </a:p>
              <a:p>
                <a:pPr lvl="1"/>
                <a:r>
                  <a:rPr lang="en-NZ" dirty="0" smtClean="0"/>
                  <a:t>In the absence of force, a body of given mass moves at constant velocity or is at rest</a:t>
                </a:r>
              </a:p>
              <a:p>
                <a:pPr lvl="2"/>
                <a:r>
                  <a:rPr lang="en-NZ" dirty="0" smtClean="0"/>
                  <a:t>Velocity is rate of change of distance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NZ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NZ" dirty="0" smtClean="0"/>
              </a:p>
              <a:p>
                <a:pPr lvl="1"/>
                <a:r>
                  <a:rPr lang="en-NZ" dirty="0" smtClean="0"/>
                  <a:t>Force causes a body to accelerate</a:t>
                </a:r>
              </a:p>
              <a:p>
                <a:pPr lvl="2"/>
                <a:r>
                  <a:rPr lang="en-NZ" dirty="0" smtClean="0"/>
                  <a:t>Acceleration (rate of change of velocity)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NZ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NZ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N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NZ" b="0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N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NZ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NZ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NZ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num>
                      <m:den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NZ" dirty="0" smtClean="0"/>
                  <a:t> 	or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N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𝑚𝑠</m:t>
                        </m:r>
                      </m:e>
                      <m:sup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NZ" baseline="30000" dirty="0" smtClean="0"/>
              </a:p>
              <a:p>
                <a:pPr lvl="1"/>
                <a:r>
                  <a:rPr lang="en-NZ" dirty="0" smtClean="0"/>
                  <a:t>Force is proportional to the mass and the acceleration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NZ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N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NZ" b="0" i="1" smtClean="0">
                        <a:latin typeface="Cambria Math" panose="02040503050406030204" pitchFamily="18" charset="0"/>
                      </a:rPr>
                      <m:t>𝑚𝑎</m:t>
                    </m:r>
                    <m:r>
                      <a:rPr lang="en-N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NZ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NZ" b="0" i="1" smtClean="0">
                        <a:latin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𝑚𝑠</m:t>
                        </m:r>
                      </m:e>
                      <m:sup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NZ" dirty="0" smtClean="0"/>
                  <a:t> </a:t>
                </a:r>
              </a:p>
              <a:p>
                <a:pPr lvl="2"/>
                <a:r>
                  <a:rPr lang="en-NZ" dirty="0" smtClean="0"/>
                  <a:t>Unit is </a:t>
                </a:r>
                <a:r>
                  <a:rPr lang="en-NZ" dirty="0" err="1" smtClean="0"/>
                  <a:t>Newtons</a:t>
                </a:r>
                <a:r>
                  <a:rPr lang="en-NZ" dirty="0" smtClean="0"/>
                  <a:t> (N)</a:t>
                </a:r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30157"/>
                <a:ext cx="5650230" cy="5311740"/>
              </a:xfrm>
              <a:blipFill rotWithShape="0">
                <a:blip r:embed="rId2"/>
                <a:stretch>
                  <a:fillRect l="-1942" t="-1835" r="-1618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http://www.tribuneindia.com/2006/20060904/sp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0" y="1182112"/>
            <a:ext cx="2786369" cy="43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reviewcf.turbosquid.com/Preview/2014/07/07__21_42_14/sigimg.pngd3237a86-7c33-4a48-b534-6c462e81f019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19" y="733188"/>
            <a:ext cx="1407339" cy="140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5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Forces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7571"/>
          <a:stretch/>
        </p:blipFill>
        <p:spPr>
          <a:xfrm>
            <a:off x="1326210" y="3118538"/>
            <a:ext cx="2631758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186"/>
          <a:stretch/>
        </p:blipFill>
        <p:spPr>
          <a:xfrm>
            <a:off x="5213743" y="3211424"/>
            <a:ext cx="2400108" cy="3333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41665"/>
            <a:ext cx="5484767" cy="2462644"/>
          </a:xfrm>
        </p:spPr>
        <p:txBody>
          <a:bodyPr>
            <a:normAutofit fontScale="85000" lnSpcReduction="20000"/>
          </a:bodyPr>
          <a:lstStyle/>
          <a:p>
            <a:r>
              <a:rPr lang="en-NZ" dirty="0"/>
              <a:t>Forces act on bodies </a:t>
            </a:r>
          </a:p>
          <a:p>
            <a:pPr lvl="1"/>
            <a:r>
              <a:rPr lang="en-NZ" dirty="0"/>
              <a:t>Interaction of rigid bodies → Newtonian mechanics</a:t>
            </a:r>
          </a:p>
          <a:p>
            <a:pPr lvl="1"/>
            <a:r>
              <a:rPr lang="en-NZ" dirty="0"/>
              <a:t>Interaction </a:t>
            </a:r>
            <a:r>
              <a:rPr lang="en-NZ" dirty="0" err="1"/>
              <a:t>ofDeformable</a:t>
            </a:r>
            <a:r>
              <a:rPr lang="en-NZ" dirty="0"/>
              <a:t> bodies → Continuum mechanics </a:t>
            </a:r>
          </a:p>
          <a:p>
            <a:r>
              <a:rPr lang="en-NZ" dirty="0" smtClean="0"/>
              <a:t>Rocks are subject to the forces related to internal heat and gravity</a:t>
            </a:r>
          </a:p>
          <a:p>
            <a:r>
              <a:rPr lang="en-NZ" dirty="0" smtClean="0"/>
              <a:t>Are rocks rigid or deformable?</a:t>
            </a:r>
            <a:endParaRPr lang="en-NZ" dirty="0"/>
          </a:p>
        </p:txBody>
      </p:sp>
      <p:grpSp>
        <p:nvGrpSpPr>
          <p:cNvPr id="7" name="Group 6"/>
          <p:cNvGrpSpPr/>
          <p:nvPr/>
        </p:nvGrpSpPr>
        <p:grpSpPr>
          <a:xfrm>
            <a:off x="6157342" y="955498"/>
            <a:ext cx="2913017" cy="2292343"/>
            <a:chOff x="6157342" y="955498"/>
            <a:chExt cx="2913017" cy="2292343"/>
          </a:xfrm>
        </p:grpSpPr>
        <p:pic>
          <p:nvPicPr>
            <p:cNvPr id="1026" name="Picture 2" descr="http://s.hswstatic.com/gif/newtons-cradle-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9" t="7915" r="7619" b="6370"/>
            <a:stretch/>
          </p:blipFill>
          <p:spPr bwMode="auto">
            <a:xfrm>
              <a:off x="6157342" y="955498"/>
              <a:ext cx="2913017" cy="195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573853" y="2878509"/>
              <a:ext cx="2079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 smtClean="0"/>
                <a:t>Newton’s pendulum</a:t>
              </a:r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24674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Forces affecting plates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928" y="955497"/>
            <a:ext cx="8454626" cy="1994181"/>
          </a:xfrm>
        </p:spPr>
        <p:txBody>
          <a:bodyPr>
            <a:normAutofit fontScale="77500" lnSpcReduction="20000"/>
          </a:bodyPr>
          <a:lstStyle/>
          <a:p>
            <a:r>
              <a:rPr lang="en-NZ" dirty="0" smtClean="0"/>
              <a:t>Plate interiors may move at relatively constant velocities, governed by mantle processes = little acceleration </a:t>
            </a:r>
          </a:p>
          <a:p>
            <a:r>
              <a:rPr lang="en-NZ" dirty="0" smtClean="0"/>
              <a:t>Velocities change rapidly at plate boundaries = large acceleration</a:t>
            </a:r>
          </a:p>
          <a:p>
            <a:r>
              <a:rPr lang="en-NZ" dirty="0" smtClean="0"/>
              <a:t>Plate boundary forces → deformation</a:t>
            </a:r>
          </a:p>
          <a:p>
            <a:r>
              <a:rPr lang="en-NZ" dirty="0"/>
              <a:t>Generally involve distortion as well as movement – </a:t>
            </a:r>
            <a:r>
              <a:rPr lang="en-NZ" dirty="0" err="1"/>
              <a:t>ie</a:t>
            </a:r>
            <a:r>
              <a:rPr lang="en-NZ" dirty="0"/>
              <a:t> not </a:t>
            </a:r>
            <a:r>
              <a:rPr lang="en-NZ" dirty="0" smtClean="0"/>
              <a:t>Newtonian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506"/>
          <a:stretch/>
        </p:blipFill>
        <p:spPr>
          <a:xfrm>
            <a:off x="388929" y="2949678"/>
            <a:ext cx="7200591" cy="2355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186"/>
          <a:stretch/>
        </p:blipFill>
        <p:spPr>
          <a:xfrm>
            <a:off x="7274537" y="2949677"/>
            <a:ext cx="1695890" cy="235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0199" y="5439835"/>
            <a:ext cx="865022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200" dirty="0" smtClean="0"/>
              <a:t>Time and distance are important factors when considering whether rocks are rigid or deformable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298705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397" y="1130156"/>
            <a:ext cx="5515403" cy="48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4523509" y="5979934"/>
            <a:ext cx="2963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relative to horizontal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dirty="0"/>
              <a:t>Directed forces 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2900" y="1130157"/>
            <a:ext cx="3293918" cy="531174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900" dirty="0"/>
              <a:t>Directed forces act in particular directions</a:t>
            </a:r>
          </a:p>
          <a:p>
            <a:endParaRPr lang="en-US" altLang="en-US" sz="2900" dirty="0"/>
          </a:p>
          <a:p>
            <a:r>
              <a:rPr lang="en-US" altLang="en-US" sz="2900" b="1" u="sng" dirty="0" smtClean="0"/>
              <a:t>Compression</a:t>
            </a:r>
            <a:r>
              <a:rPr lang="en-US" altLang="en-US" sz="2900" dirty="0" smtClean="0"/>
              <a:t> </a:t>
            </a:r>
            <a:r>
              <a:rPr lang="en-US" altLang="en-US" sz="2900" dirty="0"/>
              <a:t>is force that tends to compress bodies </a:t>
            </a:r>
            <a:endParaRPr lang="en-US" altLang="en-US" sz="2900" dirty="0" smtClean="0"/>
          </a:p>
          <a:p>
            <a:endParaRPr lang="en-US" altLang="en-US" sz="2900" dirty="0"/>
          </a:p>
          <a:p>
            <a:r>
              <a:rPr lang="en-US" altLang="en-US" sz="2900" b="1" u="sng" dirty="0" smtClean="0"/>
              <a:t>Tension</a:t>
            </a:r>
            <a:r>
              <a:rPr lang="en-US" altLang="en-US" sz="2900" dirty="0" smtClean="0"/>
              <a:t> </a:t>
            </a:r>
            <a:r>
              <a:rPr lang="en-US" altLang="en-US" sz="2900" dirty="0"/>
              <a:t>is force that tends to pull bodies apart</a:t>
            </a:r>
          </a:p>
          <a:p>
            <a:pPr marL="0" indent="0">
              <a:buNone/>
            </a:pPr>
            <a:endParaRPr lang="en-US" altLang="en-US" sz="2900" dirty="0"/>
          </a:p>
          <a:p>
            <a:r>
              <a:rPr lang="en-US" altLang="en-US" sz="2900" b="1" u="sng" dirty="0" smtClean="0"/>
              <a:t>Shear</a:t>
            </a:r>
            <a:r>
              <a:rPr lang="en-US" altLang="en-US" sz="2900" dirty="0" smtClean="0"/>
              <a:t> </a:t>
            </a:r>
            <a:r>
              <a:rPr lang="en-US" altLang="en-US" sz="2900" dirty="0"/>
              <a:t>is force couple when two forces act in opposite directions in same plane but not along same line</a:t>
            </a:r>
          </a:p>
          <a:p>
            <a:pPr>
              <a:buFontTx/>
              <a:buChar char="-"/>
            </a:pPr>
            <a:endParaRPr lang="en-US" altLang="en-US" dirty="0"/>
          </a:p>
          <a:p>
            <a:pPr algn="r">
              <a:spcBef>
                <a:spcPct val="50000"/>
              </a:spcBef>
            </a:pPr>
            <a:endParaRPr lang="de-DE" altLang="en-US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Directed forces </a:t>
            </a:r>
            <a:r>
              <a:rPr lang="en-US" altLang="en-US" dirty="0" smtClean="0"/>
              <a:t>acting on a plane</a:t>
            </a:r>
            <a:endParaRPr lang="en-NZ" dirty="0"/>
          </a:p>
        </p:txBody>
      </p:sp>
      <p:sp>
        <p:nvSpPr>
          <p:cNvPr id="24579" name="Text Box 17"/>
          <p:cNvSpPr txBox="1">
            <a:spLocks noChangeArrowheads="1"/>
          </p:cNvSpPr>
          <p:nvPr/>
        </p:nvSpPr>
        <p:spPr bwMode="auto">
          <a:xfrm>
            <a:off x="881381" y="5314835"/>
            <a:ext cx="738123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500" dirty="0">
                <a:latin typeface="Arial" panose="020B0604020202020204" pitchFamily="34" charset="0"/>
              </a:rPr>
              <a:t>Vectorial decomposition of force applied to plane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en-US" sz="2500" dirty="0">
                <a:latin typeface="Arial" panose="020B0604020202020204" pitchFamily="34" charset="0"/>
              </a:rPr>
              <a:t>	into </a:t>
            </a:r>
            <a:r>
              <a:rPr lang="de-DE" altLang="en-US" sz="2500" b="1" dirty="0">
                <a:latin typeface="Arial" panose="020B0604020202020204" pitchFamily="34" charset="0"/>
              </a:rPr>
              <a:t>normal </a:t>
            </a:r>
            <a:r>
              <a:rPr lang="de-DE" altLang="en-US" sz="2500" dirty="0">
                <a:latin typeface="Arial" panose="020B0604020202020204" pitchFamily="34" charset="0"/>
              </a:rPr>
              <a:t>and </a:t>
            </a:r>
            <a:r>
              <a:rPr lang="de-DE" altLang="en-US" sz="2500" b="1" dirty="0">
                <a:latin typeface="Arial" panose="020B0604020202020204" pitchFamily="34" charset="0"/>
              </a:rPr>
              <a:t>shear </a:t>
            </a:r>
            <a:r>
              <a:rPr lang="de-DE" altLang="en-US" sz="2500" dirty="0">
                <a:latin typeface="Arial" panose="020B0604020202020204" pitchFamily="34" charset="0"/>
              </a:rPr>
              <a:t>components</a:t>
            </a:r>
          </a:p>
        </p:txBody>
      </p:sp>
      <p:sp>
        <p:nvSpPr>
          <p:cNvPr id="24581" name="Line 11"/>
          <p:cNvSpPr>
            <a:spLocks noChangeShapeType="1"/>
          </p:cNvSpPr>
          <p:nvPr/>
        </p:nvSpPr>
        <p:spPr bwMode="auto">
          <a:xfrm rot="1460449">
            <a:off x="1912312" y="3105573"/>
            <a:ext cx="4602984" cy="771451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582" name="Line 12"/>
          <p:cNvSpPr>
            <a:spLocks noChangeShapeType="1"/>
          </p:cNvSpPr>
          <p:nvPr/>
        </p:nvSpPr>
        <p:spPr bwMode="auto">
          <a:xfrm rot="1460449">
            <a:off x="4812298" y="1386010"/>
            <a:ext cx="1174495" cy="25302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583" name="Line 13"/>
          <p:cNvSpPr>
            <a:spLocks noChangeShapeType="1"/>
          </p:cNvSpPr>
          <p:nvPr/>
        </p:nvSpPr>
        <p:spPr bwMode="auto">
          <a:xfrm rot="1460449" flipH="1">
            <a:off x="4628920" y="1093161"/>
            <a:ext cx="293624" cy="2311929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584" name="Line 14"/>
          <p:cNvSpPr>
            <a:spLocks noChangeShapeType="1"/>
          </p:cNvSpPr>
          <p:nvPr/>
        </p:nvSpPr>
        <p:spPr bwMode="auto">
          <a:xfrm rot="1460449">
            <a:off x="4059596" y="3514653"/>
            <a:ext cx="1370963" cy="21833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585" name="Text Box 15"/>
          <p:cNvSpPr txBox="1">
            <a:spLocks noChangeArrowheads="1"/>
          </p:cNvSpPr>
          <p:nvPr/>
        </p:nvSpPr>
        <p:spPr bwMode="auto">
          <a:xfrm>
            <a:off x="626955" y="1237864"/>
            <a:ext cx="3381339" cy="4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200" b="1" dirty="0">
                <a:latin typeface="Arial" panose="020B0604020202020204" pitchFamily="34" charset="0"/>
              </a:rPr>
              <a:t>Normal component, Fn</a:t>
            </a:r>
          </a:p>
        </p:txBody>
      </p:sp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1449428" y="3920135"/>
            <a:ext cx="3352437" cy="4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200" b="1" dirty="0">
                <a:latin typeface="Arial" panose="020B0604020202020204" pitchFamily="34" charset="0"/>
              </a:rPr>
              <a:t>Shear component, Fs</a:t>
            </a:r>
          </a:p>
        </p:txBody>
      </p:sp>
      <p:sp>
        <p:nvSpPr>
          <p:cNvPr id="24587" name="Text Box 18"/>
          <p:cNvSpPr txBox="1">
            <a:spLocks noChangeArrowheads="1"/>
          </p:cNvSpPr>
          <p:nvPr/>
        </p:nvSpPr>
        <p:spPr bwMode="auto">
          <a:xfrm rot="1867714">
            <a:off x="5548523" y="4350296"/>
            <a:ext cx="1273809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000" dirty="0">
                <a:latin typeface="Arial" panose="020B0604020202020204" pitchFamily="34" charset="0"/>
              </a:rPr>
              <a:t>Plane</a:t>
            </a:r>
          </a:p>
        </p:txBody>
      </p:sp>
      <p:sp>
        <p:nvSpPr>
          <p:cNvPr id="24588" name="Text Box 19"/>
          <p:cNvSpPr txBox="1">
            <a:spLocks noChangeArrowheads="1"/>
          </p:cNvSpPr>
          <p:nvPr/>
        </p:nvSpPr>
        <p:spPr bwMode="auto">
          <a:xfrm>
            <a:off x="5820015" y="1517577"/>
            <a:ext cx="1370965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000" dirty="0">
                <a:latin typeface="Arial" panose="020B0604020202020204" pitchFamily="34" charset="0"/>
              </a:rPr>
              <a:t>Force F</a:t>
            </a:r>
          </a:p>
        </p:txBody>
      </p:sp>
      <p:sp>
        <p:nvSpPr>
          <p:cNvPr id="24589" name="Line 20"/>
          <p:cNvSpPr>
            <a:spLocks noChangeShapeType="1"/>
          </p:cNvSpPr>
          <p:nvPr/>
        </p:nvSpPr>
        <p:spPr bwMode="auto">
          <a:xfrm>
            <a:off x="3801178" y="1668750"/>
            <a:ext cx="705510" cy="9385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590" name="Line 21"/>
          <p:cNvSpPr>
            <a:spLocks noChangeShapeType="1"/>
          </p:cNvSpPr>
          <p:nvPr/>
        </p:nvSpPr>
        <p:spPr bwMode="auto">
          <a:xfrm flipH="1">
            <a:off x="5458614" y="1835825"/>
            <a:ext cx="321883" cy="5268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591" name="Line 22"/>
          <p:cNvSpPr>
            <a:spLocks noChangeShapeType="1"/>
          </p:cNvSpPr>
          <p:nvPr/>
        </p:nvSpPr>
        <p:spPr bwMode="auto">
          <a:xfrm flipV="1">
            <a:off x="4506687" y="3710713"/>
            <a:ext cx="392938" cy="4390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592" name="Text Box 24"/>
          <p:cNvSpPr txBox="1">
            <a:spLocks noChangeArrowheads="1"/>
          </p:cNvSpPr>
          <p:nvPr/>
        </p:nvSpPr>
        <p:spPr bwMode="auto">
          <a:xfrm>
            <a:off x="994776" y="1593308"/>
            <a:ext cx="2253994" cy="4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200" b="1" dirty="0">
                <a:latin typeface="Arial" panose="020B0604020202020204" pitchFamily="34" charset="0"/>
              </a:rPr>
              <a:t>Fn = F x cos </a:t>
            </a:r>
            <a:r>
              <a:rPr lang="de-DE" altLang="en-US" sz="2200" b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24593" name="Rectangle 25"/>
          <p:cNvSpPr>
            <a:spLocks noChangeArrowheads="1"/>
          </p:cNvSpPr>
          <p:nvPr/>
        </p:nvSpPr>
        <p:spPr bwMode="auto">
          <a:xfrm>
            <a:off x="4996781" y="1744777"/>
            <a:ext cx="412369" cy="4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200" b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24595" name="Text Box 27"/>
          <p:cNvSpPr txBox="1">
            <a:spLocks noChangeArrowheads="1"/>
          </p:cNvSpPr>
          <p:nvPr/>
        </p:nvSpPr>
        <p:spPr bwMode="auto">
          <a:xfrm>
            <a:off x="1998649" y="4279398"/>
            <a:ext cx="2253994" cy="4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200" b="1" dirty="0">
                <a:latin typeface="Arial" panose="020B0604020202020204" pitchFamily="34" charset="0"/>
              </a:rPr>
              <a:t>Fs = F x sin </a:t>
            </a:r>
            <a:r>
              <a:rPr lang="de-DE" altLang="en-US" sz="2200" b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3263" y="2902993"/>
            <a:ext cx="52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>
                <a:solidFill>
                  <a:schemeClr val="bg1">
                    <a:lumMod val="50000"/>
                  </a:schemeClr>
                </a:solidFill>
              </a:rPr>
              <a:t>hyp</a:t>
            </a:r>
            <a:endParaRPr lang="en-N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24807" y="3211399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>
                <a:solidFill>
                  <a:schemeClr val="bg1">
                    <a:lumMod val="50000"/>
                  </a:schemeClr>
                </a:solidFill>
              </a:rPr>
              <a:t>opp</a:t>
            </a:r>
            <a:endParaRPr lang="en-N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68559" y="251578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>
                <a:solidFill>
                  <a:schemeClr val="bg1">
                    <a:lumMod val="50000"/>
                  </a:schemeClr>
                </a:solidFill>
              </a:rPr>
              <a:t>adj</a:t>
            </a:r>
            <a:endParaRPr lang="en-N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24583" grpId="0" animBg="1"/>
      <p:bldP spid="24584" grpId="0" animBg="1"/>
      <p:bldP spid="24585" grpId="0"/>
      <p:bldP spid="24586" grpId="0"/>
      <p:bldP spid="24588" grpId="0"/>
      <p:bldP spid="24589" grpId="0" animBg="1"/>
      <p:bldP spid="24590" grpId="0" animBg="1"/>
      <p:bldP spid="24591" grpId="0" animBg="1"/>
      <p:bldP spid="24592" grpId="0"/>
      <p:bldP spid="24593" grpId="0"/>
      <p:bldP spid="24595" grpId="0"/>
      <p:bldP spid="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esources.yesican-science.ca/structures/images/define_st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32" y="2543588"/>
            <a:ext cx="2474976" cy="37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imimg.com/data2/AW/GA/MY-571310/spring-balance-500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9" r="33891"/>
          <a:stretch/>
        </p:blipFill>
        <p:spPr bwMode="auto">
          <a:xfrm>
            <a:off x="6254496" y="87725"/>
            <a:ext cx="803308" cy="27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725"/>
            <a:ext cx="5876059" cy="867773"/>
          </a:xfrm>
        </p:spPr>
        <p:txBody>
          <a:bodyPr/>
          <a:lstStyle/>
          <a:p>
            <a:pPr algn="ctr"/>
            <a:r>
              <a:rPr lang="en-NZ" dirty="0" smtClean="0"/>
              <a:t>Concept 2 - Stress 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30157"/>
                <a:ext cx="5016246" cy="531174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NZ" dirty="0" smtClean="0"/>
                  <a:t>Intensity of force</a:t>
                </a:r>
              </a:p>
              <a:p>
                <a:r>
                  <a:rPr lang="en-NZ" dirty="0" smtClean="0"/>
                  <a:t>Hang a mass on a spring balance</a:t>
                </a:r>
                <a:r>
                  <a:rPr lang="en-NZ" dirty="0"/>
                  <a:t>, under influence of gravity, and it yields a force in </a:t>
                </a:r>
                <a:r>
                  <a:rPr lang="en-NZ" b="1" u="sng" dirty="0" err="1"/>
                  <a:t>Newtons</a:t>
                </a:r>
                <a:endParaRPr lang="en-NZ" b="1" u="sng" dirty="0"/>
              </a:p>
              <a:p>
                <a:r>
                  <a:rPr lang="en-NZ" dirty="0" smtClean="0"/>
                  <a:t>Apply that force to an area, and it exerts a stress in </a:t>
                </a:r>
                <a:r>
                  <a:rPr lang="en-NZ" b="1" u="sng" dirty="0" err="1" smtClean="0"/>
                  <a:t>Pascals</a:t>
                </a:r>
                <a:r>
                  <a:rPr lang="en-NZ" dirty="0" smtClean="0"/>
                  <a:t> that is inversely proportional to the areas over which it is applied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NZ" i="1" dirty="0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NZ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 (</m:t>
                        </m:r>
                        <m:sSup>
                          <m:sSupPr>
                            <m:ctrlPr>
                              <a:rPr lang="en-NZ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NZ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NZ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NZ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NZ" b="0" i="1" dirty="0" smtClean="0">
                        <a:latin typeface="Cambria Math" panose="02040503050406030204" pitchFamily="18" charset="0"/>
                      </a:rPr>
                      <m:t>𝑃𝑎</m:t>
                    </m:r>
                  </m:oMath>
                </a14:m>
                <a:r>
                  <a:rPr lang="en-NZ" dirty="0" smtClean="0"/>
                  <a:t>  </a:t>
                </a:r>
              </a:p>
              <a:p>
                <a:pPr lvl="1"/>
                <a:endParaRPr lang="en-NZ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</a:rPr>
                  <a:t>σ</a:t>
                </a:r>
                <a:r>
                  <a:rPr lang="en-NZ" dirty="0" smtClean="0">
                    <a:latin typeface="Calibri" panose="020F0502020204030204" pitchFamily="34" charset="0"/>
                  </a:rPr>
                  <a:t> is stress in </a:t>
                </a:r>
                <a:r>
                  <a:rPr lang="en-NZ" dirty="0" err="1" smtClean="0">
                    <a:latin typeface="Calibri" panose="020F0502020204030204" pitchFamily="34" charset="0"/>
                  </a:rPr>
                  <a:t>Pascals</a:t>
                </a:r>
                <a:r>
                  <a:rPr lang="en-NZ" dirty="0" smtClean="0">
                    <a:latin typeface="Calibri" panose="020F0502020204030204" pitchFamily="34" charset="0"/>
                  </a:rPr>
                  <a:t> (Pa) </a:t>
                </a:r>
              </a:p>
              <a:p>
                <a:pPr lvl="1"/>
                <a:r>
                  <a:rPr lang="en-NZ" dirty="0" smtClean="0">
                    <a:latin typeface="Calibri" panose="020F0502020204030204" pitchFamily="34" charset="0"/>
                  </a:rPr>
                  <a:t>1Pa = 1 </a:t>
                </a:r>
                <a:r>
                  <a:rPr lang="en-US" altLang="en-US" b="1" dirty="0"/>
                  <a:t>kg m</a:t>
                </a:r>
                <a:r>
                  <a:rPr lang="en-US" altLang="en-US" b="1" baseline="30000" dirty="0"/>
                  <a:t>-1 </a:t>
                </a:r>
                <a:r>
                  <a:rPr lang="en-US" altLang="en-US" b="1" dirty="0"/>
                  <a:t>s</a:t>
                </a:r>
                <a:r>
                  <a:rPr lang="en-US" altLang="en-US" b="1" baseline="30000" dirty="0"/>
                  <a:t>-2</a:t>
                </a:r>
                <a:r>
                  <a:rPr lang="en-US" altLang="en-US" b="1" dirty="0"/>
                  <a:t> </a:t>
                </a:r>
              </a:p>
              <a:p>
                <a:pPr lvl="1"/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30157"/>
                <a:ext cx="5016246" cy="5311740"/>
              </a:xfrm>
              <a:blipFill rotWithShape="0">
                <a:blip r:embed="rId4"/>
                <a:stretch>
                  <a:fillRect l="-2187" t="-2523" r="-3402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resources.yesican-science.ca/structures/images/define_str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05"/>
          <a:stretch/>
        </p:blipFill>
        <p:spPr bwMode="auto">
          <a:xfrm>
            <a:off x="5722780" y="2552302"/>
            <a:ext cx="2474976" cy="19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84065" y="5923846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/>
              <a:t> 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8379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526092" y="601663"/>
            <a:ext cx="6851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/>
              <a:t>Equation basically means that the smaller an area is, </a:t>
            </a:r>
          </a:p>
          <a:p>
            <a:pPr eaLnBrk="1" hangingPunct="1"/>
            <a:r>
              <a:rPr lang="en-US" altLang="en-US" sz="2200" dirty="0"/>
              <a:t>the higher the stress is (if Force remains same)</a:t>
            </a:r>
          </a:p>
        </p:txBody>
      </p:sp>
      <p:sp>
        <p:nvSpPr>
          <p:cNvPr id="29700" name="Text Box 19"/>
          <p:cNvSpPr txBox="1">
            <a:spLocks noChangeArrowheads="1"/>
          </p:cNvSpPr>
          <p:nvPr/>
        </p:nvSpPr>
        <p:spPr bwMode="auto">
          <a:xfrm>
            <a:off x="228600" y="103188"/>
            <a:ext cx="37449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200" b="1">
                <a:latin typeface="Arial" panose="020B0604020202020204" pitchFamily="34" charset="0"/>
              </a:rPr>
              <a:t>Stress = Force / Area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1000" y="3640483"/>
            <a:ext cx="11430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82"/>
          <a:stretch/>
        </p:blipFill>
        <p:spPr>
          <a:xfrm rot="21540000">
            <a:off x="387595" y="1446147"/>
            <a:ext cx="8633593" cy="3882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65" y="5461631"/>
            <a:ext cx="6614651" cy="47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106" y="-4051"/>
            <a:ext cx="6332195" cy="867773"/>
          </a:xfrm>
        </p:spPr>
        <p:txBody>
          <a:bodyPr>
            <a:normAutofit/>
          </a:bodyPr>
          <a:lstStyle/>
          <a:p>
            <a:r>
              <a:rPr lang="de-DE" altLang="en-US" sz="3200" b="1" u="sng" dirty="0" smtClean="0"/>
              <a:t>In class exercise – Kate v. Elephant </a:t>
            </a:r>
            <a:endParaRPr lang="en-NZ" sz="3200" b="1" u="sng" dirty="0"/>
          </a:p>
        </p:txBody>
      </p:sp>
      <p:sp>
        <p:nvSpPr>
          <p:cNvPr id="31749" name="Rectangle 40"/>
          <p:cNvSpPr>
            <a:spLocks noChangeArrowheads="1"/>
          </p:cNvSpPr>
          <p:nvPr/>
        </p:nvSpPr>
        <p:spPr bwMode="auto">
          <a:xfrm>
            <a:off x="3102927" y="556025"/>
            <a:ext cx="604107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/>
              <a:t>Who is </a:t>
            </a:r>
            <a:r>
              <a:rPr lang="en-US" altLang="en-US" sz="2200" dirty="0" smtClean="0"/>
              <a:t>damaging the runway more?</a:t>
            </a:r>
            <a:endParaRPr lang="en-US" altLang="en-US" sz="2200" dirty="0"/>
          </a:p>
          <a:p>
            <a:pPr eaLnBrk="1" hangingPunct="1"/>
            <a:r>
              <a:rPr lang="en-US" altLang="en-US" sz="2200" dirty="0" smtClean="0"/>
              <a:t>Princess Kate or </a:t>
            </a:r>
            <a:r>
              <a:rPr lang="en-US" altLang="en-US" sz="2200" dirty="0"/>
              <a:t>an elephant</a:t>
            </a:r>
            <a:r>
              <a:rPr lang="en-US" altLang="en-US" sz="2200" dirty="0" smtClean="0"/>
              <a:t>? Which would you prefer to have walking around your flat?</a:t>
            </a:r>
            <a:endParaRPr lang="en-US" altLang="en-US" sz="2200" dirty="0"/>
          </a:p>
          <a:p>
            <a:pPr eaLnBrk="1" hangingPunct="1"/>
            <a:r>
              <a:rPr lang="en-US" altLang="en-US" sz="2200" dirty="0"/>
              <a:t>Calculate stress on </a:t>
            </a:r>
            <a:r>
              <a:rPr lang="en-US" altLang="en-US" sz="2200" dirty="0" smtClean="0"/>
              <a:t>runway! </a:t>
            </a:r>
            <a:endParaRPr lang="en-US" altLang="en-US" sz="2200" dirty="0"/>
          </a:p>
        </p:txBody>
      </p:sp>
      <p:sp>
        <p:nvSpPr>
          <p:cNvPr id="31750" name="Rectangle 42"/>
          <p:cNvSpPr>
            <a:spLocks noChangeArrowheads="1"/>
          </p:cNvSpPr>
          <p:nvPr/>
        </p:nvSpPr>
        <p:spPr bwMode="auto">
          <a:xfrm>
            <a:off x="373106" y="4685176"/>
            <a:ext cx="405036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00" dirty="0" smtClean="0"/>
              <a:t>Princess Kate:</a:t>
            </a:r>
            <a:endParaRPr lang="en-US" altLang="en-US" sz="1900" dirty="0"/>
          </a:p>
          <a:p>
            <a:pPr eaLnBrk="1" hangingPunct="1"/>
            <a:r>
              <a:rPr lang="en-US" altLang="en-US" sz="1900" dirty="0"/>
              <a:t>Mass: </a:t>
            </a:r>
            <a:r>
              <a:rPr lang="en-US" altLang="en-US" sz="1900" dirty="0" smtClean="0"/>
              <a:t>55 </a:t>
            </a:r>
            <a:r>
              <a:rPr lang="en-US" altLang="en-US" sz="1900" dirty="0"/>
              <a:t>kg</a:t>
            </a:r>
          </a:p>
          <a:p>
            <a:pPr eaLnBrk="1" hangingPunct="1"/>
            <a:r>
              <a:rPr lang="en-US" altLang="en-US" sz="1900" dirty="0" smtClean="0"/>
              <a:t>Size - </a:t>
            </a:r>
            <a:r>
              <a:rPr lang="en-US" altLang="en-US" sz="1200" dirty="0" smtClean="0"/>
              <a:t>small</a:t>
            </a:r>
            <a:endParaRPr lang="en-US" altLang="en-US" sz="1200" dirty="0"/>
          </a:p>
          <a:p>
            <a:pPr eaLnBrk="1" hangingPunct="1"/>
            <a:r>
              <a:rPr lang="en-US" altLang="en-US" sz="1900" dirty="0" smtClean="0"/>
              <a:t>Heel diameter 0.01 m</a:t>
            </a:r>
          </a:p>
          <a:p>
            <a:pPr eaLnBrk="1" hangingPunct="1"/>
            <a:r>
              <a:rPr lang="en-US" altLang="en-US" sz="1900" dirty="0" smtClean="0"/>
              <a:t>Walking style –  </a:t>
            </a:r>
            <a:r>
              <a:rPr lang="en-US" altLang="en-US" sz="1900" strike="dblStrike" dirty="0" smtClean="0"/>
              <a:t>posh</a:t>
            </a:r>
            <a:r>
              <a:rPr lang="en-US" altLang="en-US" sz="1900" dirty="0" smtClean="0"/>
              <a:t> 1 foot on floor</a:t>
            </a:r>
            <a:endParaRPr lang="en-US" altLang="en-US" sz="1900" dirty="0"/>
          </a:p>
          <a:p>
            <a:pPr eaLnBrk="1" hangingPunct="1"/>
            <a:endParaRPr lang="en-US" altLang="en-US" sz="1400" dirty="0"/>
          </a:p>
        </p:txBody>
      </p:sp>
      <p:sp>
        <p:nvSpPr>
          <p:cNvPr id="31751" name="Rectangle 43"/>
          <p:cNvSpPr>
            <a:spLocks noChangeArrowheads="1"/>
          </p:cNvSpPr>
          <p:nvPr/>
        </p:nvSpPr>
        <p:spPr bwMode="auto">
          <a:xfrm>
            <a:off x="4696568" y="4746876"/>
            <a:ext cx="388112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00" dirty="0" smtClean="0"/>
              <a:t>Large Bull Elephant</a:t>
            </a:r>
            <a:r>
              <a:rPr lang="en-US" altLang="en-US" sz="1900" dirty="0"/>
              <a:t>:</a:t>
            </a:r>
          </a:p>
          <a:p>
            <a:pPr eaLnBrk="1" hangingPunct="1"/>
            <a:r>
              <a:rPr lang="en-GB" altLang="en-US" sz="1900" dirty="0"/>
              <a:t>Mass: </a:t>
            </a:r>
            <a:r>
              <a:rPr lang="en-GB" altLang="en-US" sz="1900" dirty="0" smtClean="0"/>
              <a:t>8000 </a:t>
            </a:r>
            <a:r>
              <a:rPr lang="en-GB" altLang="en-US" sz="1900" dirty="0"/>
              <a:t>kg</a:t>
            </a:r>
            <a:endParaRPr lang="en-US" altLang="en-US" sz="1900" dirty="0"/>
          </a:p>
          <a:p>
            <a:pPr eaLnBrk="1" hangingPunct="1"/>
            <a:r>
              <a:rPr lang="en-US" altLang="en-US" sz="1900" dirty="0"/>
              <a:t>Size: </a:t>
            </a:r>
            <a:r>
              <a:rPr lang="en-US" altLang="en-US" sz="2800" dirty="0" smtClean="0"/>
              <a:t>big</a:t>
            </a:r>
            <a:r>
              <a:rPr lang="en-US" altLang="en-US" sz="1900" dirty="0" smtClean="0"/>
              <a:t> </a:t>
            </a:r>
            <a:endParaRPr lang="en-US" altLang="en-US" sz="1900" dirty="0"/>
          </a:p>
          <a:p>
            <a:pPr eaLnBrk="1" hangingPunct="1"/>
            <a:r>
              <a:rPr lang="en-US" altLang="en-US" sz="1900" dirty="0"/>
              <a:t>Diameter of foot </a:t>
            </a:r>
            <a:r>
              <a:rPr lang="en-US" altLang="en-US" sz="1900" dirty="0" smtClean="0"/>
              <a:t>0.5 m</a:t>
            </a:r>
          </a:p>
          <a:p>
            <a:pPr eaLnBrk="1" hangingPunct="1"/>
            <a:r>
              <a:rPr lang="en-US" altLang="en-US" sz="1900" dirty="0" smtClean="0"/>
              <a:t>Walking style - two </a:t>
            </a:r>
            <a:r>
              <a:rPr lang="en-US" altLang="en-US" sz="1900" dirty="0"/>
              <a:t>feet </a:t>
            </a:r>
            <a:r>
              <a:rPr lang="en-US" altLang="en-US" sz="1900" dirty="0" smtClean="0"/>
              <a:t>on ground</a:t>
            </a:r>
            <a:endParaRPr lang="en-US" altLang="en-US" sz="1900" dirty="0"/>
          </a:p>
        </p:txBody>
      </p:sp>
      <p:pic>
        <p:nvPicPr>
          <p:cNvPr id="3074" name="Picture 2" descr="http://alofadesigns.com/wp-content/uploads/2014/04/these-kate-middleton-prince-george-pics-are-the-cutest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6" y="935182"/>
            <a:ext cx="2157038" cy="378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nac.org/bull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/>
          <a:stretch/>
        </p:blipFill>
        <p:spPr bwMode="auto">
          <a:xfrm>
            <a:off x="3948599" y="2002575"/>
            <a:ext cx="4474714" cy="26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705301" y="89186"/>
                <a:ext cx="2151936" cy="53354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NZ" i="1" dirty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NZ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i="1" dirty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NZ" i="1" dirty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NZ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NZ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NZ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NZ" i="1" dirty="0">
                            <a:latin typeface="Cambria Math" panose="02040503050406030204" pitchFamily="18" charset="0"/>
                          </a:rPr>
                          <m:t> (</m:t>
                        </m:r>
                        <m:sSup>
                          <m:sSupPr>
                            <m:ctrlPr>
                              <a:rPr lang="en-NZ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NZ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NZ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NZ" i="1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NZ" i="1" dirty="0">
                        <a:latin typeface="Cambria Math" panose="02040503050406030204" pitchFamily="18" charset="0"/>
                      </a:rPr>
                      <m:t>𝑃𝑎</m:t>
                    </m:r>
                  </m:oMath>
                </a14:m>
                <a:r>
                  <a:rPr lang="en-NZ" dirty="0"/>
                  <a:t> 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301" y="89186"/>
                <a:ext cx="2151936" cy="533544"/>
              </a:xfrm>
              <a:prstGeom prst="rect">
                <a:avLst/>
              </a:prstGeom>
              <a:blipFill rotWithShape="0"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879994" y="2659072"/>
            <a:ext cx="731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7200" b="1" dirty="0" smtClean="0"/>
              <a:t>V</a:t>
            </a:r>
            <a:endParaRPr lang="en-NZ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33053" y="1279300"/>
            <a:ext cx="6351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± 5%</a:t>
            </a:r>
            <a:endParaRPr lang="en-NZ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71043" y="1465118"/>
            <a:ext cx="427246" cy="1825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05301" y="1830493"/>
            <a:ext cx="6351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± 5%</a:t>
            </a:r>
            <a:endParaRPr lang="en-NZ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243291" y="2016311"/>
            <a:ext cx="427246" cy="1825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484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  <p:bldP spid="31750" grpId="0"/>
      <p:bldP spid="31751" grpId="0"/>
      <p:bldP spid="3" grpId="0"/>
      <p:bldP spid="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Intro cont’d</a:t>
            </a:r>
            <a:endParaRPr lang="en-NZ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44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c08.deviantart.net/fs71/i/2013/136/a/4/scared_face_____by_robiutadraguta2003-d65ivg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r="13087"/>
          <a:stretch/>
        </p:blipFill>
        <p:spPr bwMode="auto">
          <a:xfrm>
            <a:off x="663575" y="3792788"/>
            <a:ext cx="1460500" cy="25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35898"/>
              </p:ext>
            </p:extLst>
          </p:nvPr>
        </p:nvGraphicFramePr>
        <p:xfrm>
          <a:off x="304800" y="955498"/>
          <a:ext cx="8829675" cy="1958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7477"/>
                <a:gridCol w="1207477"/>
                <a:gridCol w="1207477"/>
                <a:gridCol w="1207477"/>
                <a:gridCol w="1584813"/>
                <a:gridCol w="1207477"/>
                <a:gridCol w="1207477"/>
              </a:tblGrid>
              <a:tr h="395813">
                <a:tc>
                  <a:txBody>
                    <a:bodyPr/>
                    <a:lstStyle/>
                    <a:p>
                      <a:pPr algn="ctr" fontAlgn="b"/>
                      <a:endParaRPr lang="en-N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u="none" strike="noStrike" dirty="0">
                          <a:effectLst/>
                        </a:rPr>
                        <a:t>M</a:t>
                      </a:r>
                      <a:endParaRPr lang="en-N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u="none" strike="noStrike" dirty="0">
                          <a:effectLst/>
                        </a:rPr>
                        <a:t>a</a:t>
                      </a:r>
                      <a:endParaRPr lang="en-N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u="none" strike="noStrike" dirty="0">
                          <a:effectLst/>
                        </a:rPr>
                        <a:t>f</a:t>
                      </a:r>
                      <a:endParaRPr lang="en-N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u="none" strike="noStrike" dirty="0">
                          <a:effectLst/>
                        </a:rPr>
                        <a:t>area</a:t>
                      </a:r>
                      <a:endParaRPr lang="en-N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b="1" u="none" strike="noStrike" dirty="0">
                          <a:effectLst/>
                        </a:rPr>
                        <a:t>stress</a:t>
                      </a:r>
                      <a:endParaRPr lang="en-N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N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7815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effectLst/>
                        </a:rPr>
                        <a:t>Kate</a:t>
                      </a:r>
                      <a:endParaRPr lang="en-N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55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10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550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7.85398E-05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7002817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7MPa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7815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effectLst/>
                        </a:rPr>
                        <a:t>Elephant</a:t>
                      </a:r>
                      <a:endParaRPr lang="en-N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8000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effectLst/>
                        </a:rPr>
                        <a:t>10</a:t>
                      </a:r>
                      <a:endParaRPr lang="en-N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80000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0.785398163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>
                          <a:effectLst/>
                        </a:rPr>
                        <a:t>101859.2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2000" u="none" strike="noStrike" dirty="0">
                          <a:effectLst/>
                        </a:rPr>
                        <a:t>1MPa</a:t>
                      </a:r>
                      <a:endParaRPr lang="en-N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87725"/>
            <a:ext cx="8286750" cy="867773"/>
          </a:xfrm>
        </p:spPr>
        <p:txBody>
          <a:bodyPr>
            <a:noAutofit/>
          </a:bodyPr>
          <a:lstStyle/>
          <a:p>
            <a:r>
              <a:rPr lang="en-NZ" sz="3600" dirty="0"/>
              <a:t>So who will you </a:t>
            </a:r>
            <a:r>
              <a:rPr lang="en-NZ" sz="3600" dirty="0" smtClean="0"/>
              <a:t>invite into your </a:t>
            </a:r>
            <a:r>
              <a:rPr lang="en-NZ" sz="3600" dirty="0"/>
              <a:t>flat</a:t>
            </a:r>
            <a:r>
              <a:rPr lang="en-NZ" sz="3600" dirty="0" smtClean="0"/>
              <a:t>?</a:t>
            </a:r>
            <a:endParaRPr lang="en-NZ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1650" y="3117827"/>
            <a:ext cx="7886700" cy="605943"/>
          </a:xfrm>
        </p:spPr>
        <p:txBody>
          <a:bodyPr/>
          <a:lstStyle/>
          <a:p>
            <a:r>
              <a:rPr lang="en-NZ" dirty="0" smtClean="0"/>
              <a:t>I am sticking with the elephant</a:t>
            </a:r>
            <a:endParaRPr lang="en-NZ" dirty="0"/>
          </a:p>
        </p:txBody>
      </p:sp>
      <p:pic>
        <p:nvPicPr>
          <p:cNvPr id="12" name="Picture 2" descr="http://alofadesigns.com/wp-content/uploads/2014/04/these-kate-middleton-prince-george-pics-are-the-cutest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723770"/>
            <a:ext cx="1530350" cy="26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cnac.org/bull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/>
          <a:stretch/>
        </p:blipFill>
        <p:spPr bwMode="auto">
          <a:xfrm>
            <a:off x="4203700" y="3723770"/>
            <a:ext cx="4500995" cy="26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1950" y="1647741"/>
            <a:ext cx="855345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/>
          <p:cNvSpPr/>
          <p:nvPr/>
        </p:nvSpPr>
        <p:spPr>
          <a:xfrm>
            <a:off x="361950" y="2339984"/>
            <a:ext cx="855345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Rectangle 18"/>
          <p:cNvSpPr/>
          <p:nvPr/>
        </p:nvSpPr>
        <p:spPr>
          <a:xfrm>
            <a:off x="361950" y="3048808"/>
            <a:ext cx="855345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3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87725"/>
            <a:ext cx="8679064" cy="867773"/>
          </a:xfrm>
        </p:spPr>
        <p:txBody>
          <a:bodyPr>
            <a:noAutofit/>
          </a:bodyPr>
          <a:lstStyle/>
          <a:p>
            <a:pPr algn="ctr"/>
            <a:r>
              <a:rPr lang="en-NZ" sz="3600" b="1" dirty="0" smtClean="0"/>
              <a:t>Shear stress varies depending on the inclination of the plane</a:t>
            </a:r>
            <a:endParaRPr lang="en-NZ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130157"/>
            <a:ext cx="4114038" cy="5311740"/>
          </a:xfrm>
        </p:spPr>
        <p:txBody>
          <a:bodyPr>
            <a:normAutofit/>
          </a:bodyPr>
          <a:lstStyle/>
          <a:p>
            <a:r>
              <a:rPr lang="en-NZ" dirty="0" smtClean="0">
                <a:latin typeface="Calibri" panose="020F0502020204030204" pitchFamily="34" charset="0"/>
              </a:rPr>
              <a:t>α </a:t>
            </a:r>
            <a:r>
              <a:rPr lang="en-NZ" dirty="0">
                <a:latin typeface="Calibri" panose="020F0502020204030204" pitchFamily="34" charset="0"/>
              </a:rPr>
              <a:t>is the angle between principle stress </a:t>
            </a:r>
            <a:r>
              <a:rPr lang="en-NZ" dirty="0" smtClean="0">
                <a:latin typeface="Calibri" panose="020F0502020204030204" pitchFamily="34" charset="0"/>
              </a:rPr>
              <a:t>σ1 </a:t>
            </a:r>
            <a:r>
              <a:rPr lang="en-NZ" dirty="0">
                <a:latin typeface="Calibri" panose="020F0502020204030204" pitchFamily="34" charset="0"/>
              </a:rPr>
              <a:t>and the plane. </a:t>
            </a:r>
            <a:endParaRPr lang="en-NZ" dirty="0" smtClean="0">
              <a:latin typeface="Calibri" panose="020F0502020204030204" pitchFamily="34" charset="0"/>
            </a:endParaRPr>
          </a:p>
          <a:p>
            <a:pPr lvl="1"/>
            <a:r>
              <a:rPr lang="en-NZ" dirty="0" smtClean="0">
                <a:latin typeface="Calibri" panose="020F0502020204030204" pitchFamily="34" charset="0"/>
              </a:rPr>
              <a:t>The </a:t>
            </a:r>
            <a:r>
              <a:rPr lang="en-NZ" dirty="0">
                <a:latin typeface="Calibri" panose="020F0502020204030204" pitchFamily="34" charset="0"/>
              </a:rPr>
              <a:t>conjugate shear angle is 2α. </a:t>
            </a:r>
          </a:p>
          <a:p>
            <a:endParaRPr lang="en-NZ" dirty="0" smtClean="0">
              <a:latin typeface="Calibri" panose="020F0502020204030204" pitchFamily="34" charset="0"/>
            </a:endParaRPr>
          </a:p>
          <a:p>
            <a:r>
              <a:rPr lang="en-NZ" dirty="0" smtClean="0">
                <a:latin typeface="Calibri" panose="020F0502020204030204" pitchFamily="34" charset="0"/>
              </a:rPr>
              <a:t>θ </a:t>
            </a:r>
            <a:r>
              <a:rPr lang="en-NZ" dirty="0">
                <a:latin typeface="Calibri" panose="020F0502020204030204" pitchFamily="34" charset="0"/>
              </a:rPr>
              <a:t>is the angle between </a:t>
            </a:r>
            <a:r>
              <a:rPr lang="en-NZ" dirty="0" smtClean="0">
                <a:latin typeface="Calibri" panose="020F0502020204030204" pitchFamily="34" charset="0"/>
              </a:rPr>
              <a:t>σ1 </a:t>
            </a:r>
            <a:r>
              <a:rPr lang="en-NZ" dirty="0">
                <a:latin typeface="Calibri" panose="020F0502020204030204" pitchFamily="34" charset="0"/>
              </a:rPr>
              <a:t>and the normal to the plane. </a:t>
            </a:r>
            <a:r>
              <a:rPr lang="en-NZ" dirty="0" smtClean="0">
                <a:latin typeface="Calibri" panose="020F0502020204030204" pitchFamily="34" charset="0"/>
              </a:rPr>
              <a:t>(same as </a:t>
            </a:r>
            <a:r>
              <a:rPr lang="de-DE" altLang="en-US" b="1" dirty="0" smtClean="0">
                <a:latin typeface="Symbol" panose="05050102010706020507" pitchFamily="18" charset="2"/>
              </a:rPr>
              <a:t>f </a:t>
            </a:r>
            <a:r>
              <a:rPr lang="de-DE" altLang="en-US" dirty="0" smtClean="0"/>
              <a:t>in force diagram)</a:t>
            </a:r>
            <a:endParaRPr lang="en-NZ" dirty="0" smtClean="0"/>
          </a:p>
          <a:p>
            <a:pPr lvl="1"/>
            <a:r>
              <a:rPr lang="en-NZ" dirty="0" smtClean="0">
                <a:latin typeface="Calibri" panose="020F0502020204030204" pitchFamily="34" charset="0"/>
              </a:rPr>
              <a:t>Therefore</a:t>
            </a:r>
            <a:r>
              <a:rPr lang="en-NZ" dirty="0">
                <a:latin typeface="Calibri" panose="020F0502020204030204" pitchFamily="34" charset="0"/>
              </a:rPr>
              <a:t>, α and θ add to 90° and 2α + 2θ = 180</a:t>
            </a:r>
            <a:r>
              <a:rPr lang="en-NZ" dirty="0" smtClean="0">
                <a:latin typeface="Calibri" panose="020F0502020204030204" pitchFamily="34" charset="0"/>
              </a:rPr>
              <a:t>°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 b="47601"/>
          <a:stretch/>
        </p:blipFill>
        <p:spPr>
          <a:xfrm>
            <a:off x="4965227" y="955498"/>
            <a:ext cx="4079598" cy="5486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42176" y="4230624"/>
            <a:ext cx="256032" cy="256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/>
          <p:cNvSpPr/>
          <p:nvPr/>
        </p:nvSpPr>
        <p:spPr>
          <a:xfrm>
            <a:off x="6748994" y="4895088"/>
            <a:ext cx="456478" cy="554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/>
          <p:cNvSpPr/>
          <p:nvPr/>
        </p:nvSpPr>
        <p:spPr>
          <a:xfrm>
            <a:off x="6989425" y="4306824"/>
            <a:ext cx="256032" cy="256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851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953" y="87725"/>
            <a:ext cx="8477572" cy="867773"/>
          </a:xfrm>
        </p:spPr>
        <p:txBody>
          <a:bodyPr>
            <a:noAutofit/>
          </a:bodyPr>
          <a:lstStyle/>
          <a:p>
            <a:pPr algn="ctr"/>
            <a:r>
              <a:rPr lang="en-NZ" sz="3200" b="1" dirty="0" smtClean="0"/>
              <a:t>Exercise 2 – resolve normal and shear stresses for differently inclined planes within a cube</a:t>
            </a:r>
            <a:endParaRPr lang="en-NZ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2853"/>
            <a:ext cx="7886700" cy="5109043"/>
          </a:xfrm>
        </p:spPr>
        <p:txBody>
          <a:bodyPr>
            <a:normAutofit fontScale="92500" lnSpcReduction="20000"/>
          </a:bodyPr>
          <a:lstStyle/>
          <a:p>
            <a:r>
              <a:rPr lang="de-DE" altLang="en-US" dirty="0"/>
              <a:t>A pillar has a square base of 3 m</a:t>
            </a:r>
            <a:r>
              <a:rPr lang="de-DE" altLang="en-US" baseline="30000" dirty="0"/>
              <a:t>2</a:t>
            </a:r>
            <a:r>
              <a:rPr lang="de-DE" altLang="en-US" dirty="0"/>
              <a:t> </a:t>
            </a:r>
          </a:p>
          <a:p>
            <a:r>
              <a:rPr lang="de-DE" altLang="en-US" dirty="0"/>
              <a:t>The pillar supports a weight with a mass of 15.000 kg </a:t>
            </a:r>
          </a:p>
          <a:p>
            <a:endParaRPr lang="de-DE" altLang="en-US" dirty="0"/>
          </a:p>
          <a:p>
            <a:r>
              <a:rPr lang="de-DE" altLang="en-US" dirty="0"/>
              <a:t>Calculate </a:t>
            </a:r>
            <a:r>
              <a:rPr lang="de-DE" altLang="en-US" dirty="0">
                <a:latin typeface="Symbol" panose="05050102010706020507" pitchFamily="18" charset="2"/>
              </a:rPr>
              <a:t>s</a:t>
            </a:r>
            <a:r>
              <a:rPr lang="de-DE" altLang="en-US" baseline="-25000" dirty="0"/>
              <a:t>N</a:t>
            </a:r>
            <a:r>
              <a:rPr lang="de-DE" altLang="en-US" dirty="0"/>
              <a:t> and </a:t>
            </a:r>
            <a:r>
              <a:rPr lang="de-DE" altLang="en-US" dirty="0" smtClean="0">
                <a:latin typeface="Symbol" panose="05050102010706020507" pitchFamily="18" charset="2"/>
              </a:rPr>
              <a:t>s</a:t>
            </a:r>
            <a:r>
              <a:rPr lang="de-DE" altLang="en-US" baseline="-25000" dirty="0" smtClean="0"/>
              <a:t>S</a:t>
            </a:r>
            <a:r>
              <a:rPr lang="de-DE" altLang="en-US" dirty="0" smtClean="0"/>
              <a:t>, and the ratio of these, </a:t>
            </a:r>
            <a:r>
              <a:rPr lang="de-DE" altLang="en-US" dirty="0"/>
              <a:t>for </a:t>
            </a:r>
            <a:r>
              <a:rPr lang="de-DE" altLang="en-US" dirty="0" smtClean="0"/>
              <a:t>three planes </a:t>
            </a:r>
            <a:r>
              <a:rPr lang="de-DE" altLang="en-US" dirty="0"/>
              <a:t>within the pillar</a:t>
            </a:r>
          </a:p>
          <a:p>
            <a:pPr>
              <a:buFontTx/>
              <a:buAutoNum type="alphaLcParenBoth"/>
            </a:pPr>
            <a:r>
              <a:rPr lang="de-DE" altLang="en-US" dirty="0"/>
              <a:t> Plane is normal to axis of pillar</a:t>
            </a:r>
          </a:p>
          <a:p>
            <a:pPr>
              <a:buFontTx/>
              <a:buAutoNum type="alphaLcParenBoth"/>
            </a:pPr>
            <a:r>
              <a:rPr lang="de-DE" altLang="en-US" dirty="0"/>
              <a:t> Plane at 45° to pillar </a:t>
            </a:r>
            <a:r>
              <a:rPr lang="de-DE" altLang="en-US" dirty="0" smtClean="0"/>
              <a:t>axis</a:t>
            </a:r>
          </a:p>
          <a:p>
            <a:pPr>
              <a:buFontTx/>
              <a:buAutoNum type="alphaLcParenBoth"/>
            </a:pPr>
            <a:r>
              <a:rPr lang="de-DE" altLang="en-US" dirty="0"/>
              <a:t> </a:t>
            </a:r>
            <a:r>
              <a:rPr lang="de-DE" altLang="en-US" dirty="0" smtClean="0"/>
              <a:t>Plane at 60</a:t>
            </a:r>
            <a:r>
              <a:rPr lang="de-DE" altLang="en-US" dirty="0" smtClean="0">
                <a:latin typeface="Calibri" panose="020F0502020204030204" pitchFamily="34" charset="0"/>
              </a:rPr>
              <a:t>° to pillar axis</a:t>
            </a:r>
            <a:endParaRPr lang="de-DE" altLang="en-US" dirty="0"/>
          </a:p>
          <a:p>
            <a:endParaRPr lang="de-DE" altLang="en-US" dirty="0"/>
          </a:p>
          <a:p>
            <a:r>
              <a:rPr lang="de-DE" altLang="en-US" dirty="0"/>
              <a:t>Acceleration of gravity (g = 9.8 m s</a:t>
            </a:r>
            <a:r>
              <a:rPr lang="de-DE" altLang="en-US" baseline="30000" dirty="0"/>
              <a:t>-2</a:t>
            </a:r>
            <a:r>
              <a:rPr lang="de-DE" altLang="en-US" dirty="0"/>
              <a:t>); </a:t>
            </a:r>
          </a:p>
          <a:p>
            <a:endParaRPr lang="de-DE" altLang="en-US" dirty="0"/>
          </a:p>
          <a:p>
            <a:endParaRPr lang="de-DE" altLang="en-US" dirty="0"/>
          </a:p>
          <a:p>
            <a:r>
              <a:rPr lang="en-NZ" dirty="0" smtClean="0"/>
              <a:t>Next slide has schematic drawing of problem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45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 rot="1460449">
            <a:off x="801969" y="4398799"/>
            <a:ext cx="4602984" cy="771451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 rot="1460449">
            <a:off x="3701955" y="2679236"/>
            <a:ext cx="1174495" cy="25302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rot="1460449" flipH="1">
            <a:off x="3518577" y="2386387"/>
            <a:ext cx="293624" cy="2311929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rot="1460449">
            <a:off x="2949253" y="4807879"/>
            <a:ext cx="1370963" cy="21833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36120" y="5367511"/>
            <a:ext cx="47127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1800" b="1" dirty="0" smtClean="0">
                <a:latin typeface="Arial" panose="020B0604020202020204" pitchFamily="34" charset="0"/>
              </a:rPr>
              <a:t>Opp = Shear force, </a:t>
            </a:r>
            <a:r>
              <a:rPr lang="en-NZ" altLang="en-US" sz="1800" b="1" dirty="0" smtClean="0">
                <a:latin typeface="Calibri" panose="020F0502020204030204" pitchFamily="34" charset="0"/>
              </a:rPr>
              <a:t>F</a:t>
            </a:r>
            <a:r>
              <a:rPr lang="el-GR" altLang="en-US" sz="1800" b="1" dirty="0" smtClean="0">
                <a:latin typeface="Calibri" panose="020F0502020204030204" pitchFamily="34" charset="0"/>
              </a:rPr>
              <a:t> </a:t>
            </a:r>
            <a:r>
              <a:rPr lang="de-DE" altLang="en-US" sz="1800" b="1" baseline="-25000" dirty="0" smtClean="0">
                <a:latin typeface="Arial" panose="020B0604020202020204" pitchFamily="34" charset="0"/>
              </a:rPr>
              <a:t>s</a:t>
            </a:r>
            <a:r>
              <a:rPr lang="de-DE" altLang="en-US" sz="1800" b="1" dirty="0" smtClean="0">
                <a:latin typeface="Arial" panose="020B0604020202020204" pitchFamily="34" charset="0"/>
              </a:rPr>
              <a:t> = </a:t>
            </a:r>
            <a:r>
              <a:rPr lang="en-NZ" altLang="en-US" sz="1800" b="1" dirty="0" smtClean="0">
                <a:latin typeface="Calibri" panose="020F0502020204030204" pitchFamily="34" charset="0"/>
              </a:rPr>
              <a:t>F sin </a:t>
            </a:r>
            <a:r>
              <a:rPr lang="el-GR" altLang="en-US" sz="1800" b="1" dirty="0" smtClean="0">
                <a:latin typeface="Calibri" panose="020F0502020204030204" pitchFamily="34" charset="0"/>
              </a:rPr>
              <a:t>θ</a:t>
            </a:r>
            <a:endParaRPr lang="de-DE" altLang="en-US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en-US" sz="1800" b="1" dirty="0" smtClean="0">
                <a:latin typeface="Arial" panose="020B0604020202020204" pitchFamily="34" charset="0"/>
              </a:rPr>
              <a:t>Adj = normal force, </a:t>
            </a:r>
            <a:r>
              <a:rPr lang="en-NZ" altLang="en-US" sz="1800" b="1" dirty="0" smtClean="0">
                <a:latin typeface="Calibri" panose="020F0502020204030204" pitchFamily="34" charset="0"/>
              </a:rPr>
              <a:t>F</a:t>
            </a:r>
            <a:r>
              <a:rPr lang="el-GR" altLang="en-US" sz="1800" b="1" dirty="0" smtClean="0">
                <a:latin typeface="Calibri" panose="020F0502020204030204" pitchFamily="34" charset="0"/>
              </a:rPr>
              <a:t> </a:t>
            </a:r>
            <a:r>
              <a:rPr lang="de-DE" altLang="en-US" sz="1800" b="1" baseline="-25000" dirty="0">
                <a:latin typeface="Arial" panose="020B0604020202020204" pitchFamily="34" charset="0"/>
              </a:rPr>
              <a:t>n</a:t>
            </a:r>
            <a:r>
              <a:rPr lang="de-DE" altLang="en-US" sz="1800" b="1" dirty="0" smtClean="0">
                <a:latin typeface="Arial" panose="020B0604020202020204" pitchFamily="34" charset="0"/>
              </a:rPr>
              <a:t> = </a:t>
            </a:r>
            <a:r>
              <a:rPr lang="en-NZ" altLang="en-US" sz="1800" b="1" dirty="0" smtClean="0">
                <a:latin typeface="Calibri" panose="020F0502020204030204" pitchFamily="34" charset="0"/>
              </a:rPr>
              <a:t>F cos </a:t>
            </a:r>
            <a:r>
              <a:rPr lang="el-GR" altLang="en-US" sz="1800" b="1" dirty="0" smtClean="0">
                <a:latin typeface="Calibri" panose="020F0502020204030204" pitchFamily="34" charset="0"/>
              </a:rPr>
              <a:t>θ</a:t>
            </a:r>
            <a:endParaRPr lang="de-DE" altLang="en-U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 rot="1867714">
            <a:off x="4438180" y="5643522"/>
            <a:ext cx="1273809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000" dirty="0">
                <a:latin typeface="Arial" panose="020B0604020202020204" pitchFamily="34" charset="0"/>
              </a:rPr>
              <a:t>Plane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543122" y="2729761"/>
            <a:ext cx="1370965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NZ" altLang="en-US" sz="2000" dirty="0" smtClean="0">
                <a:latin typeface="Arial" panose="020B0604020202020204" pitchFamily="34" charset="0"/>
              </a:rPr>
              <a:t>Force</a:t>
            </a:r>
            <a:endParaRPr lang="de-DE" altLang="en-US" sz="2000" dirty="0">
              <a:latin typeface="Arial" panose="020B0604020202020204" pitchFamily="34" charset="0"/>
            </a:endParaRPr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 flipH="1">
            <a:off x="4348271" y="3129051"/>
            <a:ext cx="321883" cy="5268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TextBox 17"/>
          <p:cNvSpPr txBox="1"/>
          <p:nvPr/>
        </p:nvSpPr>
        <p:spPr>
          <a:xfrm>
            <a:off x="4302920" y="4196219"/>
            <a:ext cx="52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>
                <a:solidFill>
                  <a:schemeClr val="bg1">
                    <a:lumMod val="50000"/>
                  </a:schemeClr>
                </a:solidFill>
              </a:rPr>
              <a:t>hyp</a:t>
            </a:r>
            <a:endParaRPr lang="en-N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4464" y="4504625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>
                <a:solidFill>
                  <a:schemeClr val="bg1">
                    <a:lumMod val="50000"/>
                  </a:schemeClr>
                </a:solidFill>
              </a:rPr>
              <a:t>opp</a:t>
            </a:r>
            <a:endParaRPr lang="en-N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8216" y="3809008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>
                <a:solidFill>
                  <a:schemeClr val="bg1">
                    <a:lumMod val="50000"/>
                  </a:schemeClr>
                </a:solidFill>
              </a:rPr>
              <a:t>adj</a:t>
            </a:r>
            <a:endParaRPr lang="en-N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90602" y="-106750"/>
            <a:ext cx="7078436" cy="867773"/>
          </a:xfrm>
        </p:spPr>
        <p:txBody>
          <a:bodyPr/>
          <a:lstStyle/>
          <a:p>
            <a:r>
              <a:rPr lang="en-NZ" dirty="0" smtClean="0"/>
              <a:t>Help for exercise</a:t>
            </a:r>
            <a:endParaRPr lang="en-NZ" dirty="0"/>
          </a:p>
        </p:txBody>
      </p:sp>
      <p:cxnSp>
        <p:nvCxnSpPr>
          <p:cNvPr id="3" name="Straight Connector 2"/>
          <p:cNvCxnSpPr>
            <a:stCxn id="4" idx="0"/>
          </p:cNvCxnSpPr>
          <p:nvPr/>
        </p:nvCxnSpPr>
        <p:spPr>
          <a:xfrm>
            <a:off x="1165531" y="3484495"/>
            <a:ext cx="1726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30329" y="351292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Calibri" panose="020F0502020204030204" pitchFamily="34" charset="0"/>
              </a:rPr>
              <a:t>θ</a:t>
            </a:r>
            <a:endParaRPr lang="en-NZ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951406" y="295202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Calibri" panose="020F0502020204030204" pitchFamily="34" charset="0"/>
              </a:rPr>
              <a:t>θ</a:t>
            </a:r>
            <a:endParaRPr lang="en-NZ" b="1" dirty="0"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08" y="545994"/>
            <a:ext cx="3244910" cy="5044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427" y="691776"/>
            <a:ext cx="5034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NZ" dirty="0" smtClean="0"/>
              <a:t>Calculate the forces </a:t>
            </a:r>
          </a:p>
          <a:p>
            <a:pPr marL="342900" indent="-342900">
              <a:buAutoNum type="arabicParenR"/>
            </a:pPr>
            <a:r>
              <a:rPr lang="en-NZ" dirty="0" smtClean="0"/>
              <a:t>Resolve into normal force and shear force when </a:t>
            </a:r>
            <a:r>
              <a:rPr lang="el-GR" dirty="0">
                <a:latin typeface="Calibri" panose="020F0502020204030204" pitchFamily="34" charset="0"/>
              </a:rPr>
              <a:t>θ</a:t>
            </a:r>
            <a:r>
              <a:rPr lang="en-NZ" dirty="0">
                <a:latin typeface="Calibri" panose="020F0502020204030204" pitchFamily="34" charset="0"/>
              </a:rPr>
              <a:t> is 0, 45 and 60°</a:t>
            </a:r>
            <a:endParaRPr lang="en-NZ" dirty="0"/>
          </a:p>
          <a:p>
            <a:r>
              <a:rPr lang="en-NZ" dirty="0" smtClean="0"/>
              <a:t>3) Calculate stresses using the area of the plane, which is its down-dip length multiplied by its width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6061166" y="5904411"/>
            <a:ext cx="23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Area = ……………………….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425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1251" y="980898"/>
            <a:ext cx="4412048" cy="531174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it-IT" altLang="en-US" sz="2400" b="1" dirty="0"/>
              <a:t>A:</a:t>
            </a:r>
            <a:r>
              <a:rPr lang="it-IT" altLang="en-US" sz="2400" dirty="0"/>
              <a:t> </a:t>
            </a:r>
            <a:endParaRPr lang="en-US" altLang="en-US" sz="2400" dirty="0"/>
          </a:p>
          <a:p>
            <a:pPr lvl="1"/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it-IT" altLang="en-US" sz="1800" dirty="0"/>
              <a:t> = (15000 x 9.8) / 9 = 16333.3 Pa </a:t>
            </a:r>
            <a:endParaRPr lang="en-US" altLang="en-US" sz="1800" dirty="0"/>
          </a:p>
          <a:p>
            <a:pPr lvl="1"/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it-IT" altLang="en-US" sz="1800" baseline="-25000" dirty="0"/>
              <a:t>n</a:t>
            </a:r>
            <a:r>
              <a:rPr lang="it-IT" altLang="en-US" sz="1800" dirty="0"/>
              <a:t> = </a:t>
            </a:r>
            <a:r>
              <a:rPr lang="it-IT" altLang="en-US" sz="1800" dirty="0" smtClean="0"/>
              <a:t>16.3 kPa; </a:t>
            </a:r>
            <a:r>
              <a:rPr lang="en-US" altLang="en-US" sz="1800" dirty="0" smtClean="0">
                <a:latin typeface="Symbol" panose="05050102010706020507" pitchFamily="18" charset="2"/>
              </a:rPr>
              <a:t>s</a:t>
            </a:r>
            <a:r>
              <a:rPr lang="it-IT" altLang="en-US" sz="1800" baseline="-25000" dirty="0"/>
              <a:t>s</a:t>
            </a:r>
            <a:r>
              <a:rPr lang="it-IT" altLang="en-US" sz="1800" dirty="0"/>
              <a:t> = </a:t>
            </a:r>
            <a:r>
              <a:rPr lang="it-IT" altLang="en-US" sz="1800" dirty="0" smtClean="0"/>
              <a:t>0; ratio = 0</a:t>
            </a:r>
            <a:endParaRPr lang="it-IT" altLang="en-US" sz="1800" dirty="0"/>
          </a:p>
          <a:p>
            <a:r>
              <a:rPr lang="it-IT" altLang="en-US" sz="2400" b="1" dirty="0" smtClean="0"/>
              <a:t>B</a:t>
            </a:r>
            <a:r>
              <a:rPr lang="it-IT" altLang="en-US" sz="2400" b="1" dirty="0"/>
              <a:t>:</a:t>
            </a:r>
            <a:r>
              <a:rPr lang="it-IT" altLang="en-US" sz="2400" dirty="0"/>
              <a:t> </a:t>
            </a:r>
            <a:endParaRPr lang="en-US" altLang="en-US" sz="2400" dirty="0"/>
          </a:p>
          <a:p>
            <a:pPr lvl="1"/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dirty="0"/>
              <a:t> = (15000 x 9.8) / (3 x </a:t>
            </a:r>
            <a:r>
              <a:rPr lang="en-GB" altLang="en-US" sz="1800" dirty="0" smtClean="0"/>
              <a:t>3/cos45) </a:t>
            </a:r>
            <a:r>
              <a:rPr lang="en-GB" altLang="en-US" sz="1800" dirty="0"/>
              <a:t>= </a:t>
            </a:r>
            <a:r>
              <a:rPr lang="en-GB" altLang="en-US" sz="1800" dirty="0" smtClean="0"/>
              <a:t>11549 </a:t>
            </a:r>
            <a:r>
              <a:rPr lang="en-GB" altLang="en-US" sz="1800" dirty="0"/>
              <a:t>Pa </a:t>
            </a:r>
            <a:endParaRPr lang="de-DE" altLang="en-US" sz="1800" dirty="0"/>
          </a:p>
          <a:p>
            <a:pPr lvl="1"/>
            <a:r>
              <a:rPr lang="de-DE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baseline="-25000" dirty="0"/>
              <a:t>n</a:t>
            </a:r>
            <a:r>
              <a:rPr lang="en-GB" altLang="en-US" sz="1800" dirty="0"/>
              <a:t>  = </a:t>
            </a:r>
            <a:r>
              <a:rPr lang="de-DE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dirty="0"/>
              <a:t> x cos (45°) = </a:t>
            </a:r>
            <a:r>
              <a:rPr lang="en-GB" altLang="en-US" sz="1800" dirty="0" smtClean="0"/>
              <a:t>8.2 </a:t>
            </a:r>
            <a:r>
              <a:rPr lang="en-GB" altLang="en-US" sz="1800" dirty="0" err="1" smtClean="0"/>
              <a:t>kPa</a:t>
            </a:r>
            <a:r>
              <a:rPr lang="en-GB" altLang="en-US" sz="1800" dirty="0" smtClean="0"/>
              <a:t> </a:t>
            </a:r>
            <a:endParaRPr lang="en-GB" altLang="en-US" sz="1800" dirty="0"/>
          </a:p>
          <a:p>
            <a:pPr lvl="1"/>
            <a:r>
              <a:rPr lang="de-DE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baseline="-25000" dirty="0"/>
              <a:t>s</a:t>
            </a:r>
            <a:r>
              <a:rPr lang="en-GB" altLang="en-US" sz="1800" dirty="0"/>
              <a:t>  = </a:t>
            </a:r>
            <a:r>
              <a:rPr lang="de-DE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dirty="0"/>
              <a:t> x sin (45°)  = </a:t>
            </a:r>
            <a:r>
              <a:rPr lang="en-GB" altLang="en-US" sz="1800" dirty="0" smtClean="0"/>
              <a:t>8.2 </a:t>
            </a:r>
            <a:r>
              <a:rPr lang="en-GB" altLang="en-US" sz="1800" dirty="0" err="1" smtClean="0"/>
              <a:t>kPa</a:t>
            </a:r>
            <a:r>
              <a:rPr lang="en-GB" altLang="en-US" sz="1800" dirty="0" smtClean="0"/>
              <a:t> </a:t>
            </a:r>
          </a:p>
          <a:p>
            <a:pPr lvl="1"/>
            <a:r>
              <a:rPr lang="en-GB" altLang="en-US" sz="1800" dirty="0" smtClean="0"/>
              <a:t>Ratio = 1</a:t>
            </a:r>
          </a:p>
          <a:p>
            <a:r>
              <a:rPr lang="en-GB" altLang="en-US" sz="2400" b="1" dirty="0"/>
              <a:t>C:</a:t>
            </a:r>
          </a:p>
          <a:p>
            <a:pPr marL="685800" lvl="2">
              <a:spcBef>
                <a:spcPts val="1000"/>
              </a:spcBef>
            </a:pPr>
            <a:r>
              <a:rPr lang="en-US" altLang="en-US" sz="1800" dirty="0"/>
              <a:t>s</a:t>
            </a:r>
            <a:r>
              <a:rPr lang="en-GB" altLang="en-US" sz="1800" dirty="0"/>
              <a:t> = (15000 x 9.8) / (3 x </a:t>
            </a:r>
            <a:r>
              <a:rPr lang="en-GB" altLang="en-US" sz="1800" dirty="0" smtClean="0"/>
              <a:t>3/cos60</a:t>
            </a:r>
            <a:r>
              <a:rPr lang="en-GB" altLang="en-US" sz="1800" dirty="0"/>
              <a:t>) = </a:t>
            </a:r>
            <a:r>
              <a:rPr lang="en-GB" altLang="en-US" sz="1800" dirty="0" smtClean="0"/>
              <a:t>8166 </a:t>
            </a:r>
            <a:r>
              <a:rPr lang="en-GB" altLang="en-US" sz="1800" dirty="0"/>
              <a:t>Pa </a:t>
            </a:r>
          </a:p>
          <a:p>
            <a:pPr lvl="1"/>
            <a:r>
              <a:rPr lang="de-DE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baseline="-25000" dirty="0"/>
              <a:t>n</a:t>
            </a:r>
            <a:r>
              <a:rPr lang="en-GB" altLang="en-US" sz="1800" dirty="0"/>
              <a:t>  = </a:t>
            </a:r>
            <a:r>
              <a:rPr lang="de-DE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dirty="0"/>
              <a:t> x cos </a:t>
            </a:r>
            <a:r>
              <a:rPr lang="en-GB" altLang="en-US" sz="1800" dirty="0" smtClean="0"/>
              <a:t>(60°) </a:t>
            </a:r>
            <a:r>
              <a:rPr lang="en-GB" altLang="en-US" sz="1800" dirty="0"/>
              <a:t>= </a:t>
            </a:r>
            <a:r>
              <a:rPr lang="en-GB" altLang="en-US" sz="1800" dirty="0" smtClean="0"/>
              <a:t>4.08 </a:t>
            </a:r>
            <a:r>
              <a:rPr lang="en-GB" altLang="en-US" sz="1800" dirty="0" err="1"/>
              <a:t>kPa</a:t>
            </a:r>
            <a:r>
              <a:rPr lang="en-GB" altLang="en-US" sz="1800" dirty="0"/>
              <a:t> </a:t>
            </a:r>
          </a:p>
          <a:p>
            <a:pPr lvl="1"/>
            <a:r>
              <a:rPr lang="de-DE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baseline="-25000" dirty="0"/>
              <a:t>s</a:t>
            </a:r>
            <a:r>
              <a:rPr lang="en-GB" altLang="en-US" sz="1800" dirty="0"/>
              <a:t>  = </a:t>
            </a:r>
            <a:r>
              <a:rPr lang="de-DE" altLang="en-US" sz="1800" dirty="0">
                <a:latin typeface="Symbol" panose="05050102010706020507" pitchFamily="18" charset="2"/>
              </a:rPr>
              <a:t>s</a:t>
            </a:r>
            <a:r>
              <a:rPr lang="en-GB" altLang="en-US" sz="1800" dirty="0"/>
              <a:t> x sin </a:t>
            </a:r>
            <a:r>
              <a:rPr lang="en-GB" altLang="en-US" sz="1800" dirty="0" smtClean="0"/>
              <a:t>(60°)  </a:t>
            </a:r>
            <a:r>
              <a:rPr lang="en-GB" altLang="en-US" sz="1800" dirty="0"/>
              <a:t>= </a:t>
            </a:r>
            <a:r>
              <a:rPr lang="en-GB" altLang="en-US" sz="1800" dirty="0" smtClean="0"/>
              <a:t>7.07 </a:t>
            </a:r>
            <a:r>
              <a:rPr lang="en-GB" altLang="en-US" sz="1800" dirty="0" err="1"/>
              <a:t>kPa</a:t>
            </a:r>
            <a:r>
              <a:rPr lang="en-GB" altLang="en-US" sz="1800" dirty="0"/>
              <a:t> </a:t>
            </a:r>
            <a:endParaRPr lang="en-GB" altLang="en-US" sz="1800" dirty="0" smtClean="0"/>
          </a:p>
          <a:p>
            <a:pPr lvl="1"/>
            <a:r>
              <a:rPr lang="en-GB" altLang="en-US" sz="1800" b="1" dirty="0" smtClean="0"/>
              <a:t>Ratio = 1.73</a:t>
            </a:r>
            <a:r>
              <a:rPr lang="en-GB" altLang="en-US" sz="1800" dirty="0"/>
              <a:t/>
            </a:r>
            <a:br>
              <a:rPr lang="en-GB" altLang="en-US" sz="1800" dirty="0"/>
            </a:br>
            <a:endParaRPr lang="en-GB" alt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Answer  </a:t>
            </a:r>
            <a:endParaRPr lang="en-NZ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83" y="775420"/>
            <a:ext cx="3680865" cy="572269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978856" y="2866848"/>
            <a:ext cx="0" cy="6731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75720" y="3709927"/>
            <a:ext cx="0" cy="8128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75720" y="3709927"/>
            <a:ext cx="425450" cy="4318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375720" y="4141727"/>
            <a:ext cx="42545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95225" y="1360902"/>
            <a:ext cx="4070350" cy="791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ectangle 21"/>
          <p:cNvSpPr/>
          <p:nvPr/>
        </p:nvSpPr>
        <p:spPr>
          <a:xfrm>
            <a:off x="551531" y="2426387"/>
            <a:ext cx="4070350" cy="155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ectangle 13"/>
          <p:cNvSpPr/>
          <p:nvPr/>
        </p:nvSpPr>
        <p:spPr>
          <a:xfrm>
            <a:off x="5107273" y="521611"/>
            <a:ext cx="3969415" cy="597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ectangle 14"/>
          <p:cNvSpPr/>
          <p:nvPr/>
        </p:nvSpPr>
        <p:spPr>
          <a:xfrm>
            <a:off x="401250" y="4332227"/>
            <a:ext cx="4070350" cy="1587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050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3"/>
          <a:stretch/>
        </p:blipFill>
        <p:spPr>
          <a:xfrm>
            <a:off x="5326380" y="642452"/>
            <a:ext cx="3380232" cy="4983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09" y="46234"/>
            <a:ext cx="2342315" cy="1192435"/>
          </a:xfrm>
        </p:spPr>
        <p:txBody>
          <a:bodyPr>
            <a:noAutofit/>
          </a:bodyPr>
          <a:lstStyle/>
          <a:p>
            <a:r>
              <a:rPr lang="en-NZ" sz="2000" dirty="0" smtClean="0"/>
              <a:t>Shear and normal stress  and the inclination of the plane</a:t>
            </a:r>
            <a:endParaRPr lang="en-NZ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108" y="4355820"/>
            <a:ext cx="4951271" cy="2199963"/>
          </a:xfrm>
        </p:spPr>
        <p:txBody>
          <a:bodyPr>
            <a:normAutofit fontScale="77500" lnSpcReduction="20000"/>
          </a:bodyPr>
          <a:lstStyle/>
          <a:p>
            <a:r>
              <a:rPr lang="en-NZ" dirty="0" smtClean="0"/>
              <a:t>As plane steepens past 45</a:t>
            </a:r>
            <a:r>
              <a:rPr lang="en-NZ" dirty="0" smtClean="0">
                <a:latin typeface="Calibri" panose="020F0502020204030204" pitchFamily="34" charset="0"/>
              </a:rPr>
              <a:t>°</a:t>
            </a:r>
            <a:r>
              <a:rPr lang="en-NZ" dirty="0" smtClean="0"/>
              <a:t>, area increases dramatically – stress magnitudes drop</a:t>
            </a:r>
          </a:p>
          <a:p>
            <a:r>
              <a:rPr lang="en-NZ" dirty="0" smtClean="0"/>
              <a:t>Normal stress is at max when </a:t>
            </a:r>
            <a:r>
              <a:rPr lang="el-GR" dirty="0" smtClean="0">
                <a:latin typeface="Calibri" panose="020F0502020204030204" pitchFamily="34" charset="0"/>
              </a:rPr>
              <a:t>θ</a:t>
            </a:r>
            <a:r>
              <a:rPr lang="en-NZ" dirty="0" smtClean="0">
                <a:latin typeface="Calibri" panose="020F0502020204030204" pitchFamily="34" charset="0"/>
              </a:rPr>
              <a:t> = 0°</a:t>
            </a:r>
          </a:p>
          <a:p>
            <a:r>
              <a:rPr lang="en-NZ" dirty="0" smtClean="0">
                <a:latin typeface="Calibri" panose="020F0502020204030204" pitchFamily="34" charset="0"/>
              </a:rPr>
              <a:t>Shear stress is at max when </a:t>
            </a:r>
            <a:r>
              <a:rPr lang="el-GR" dirty="0" smtClean="0">
                <a:latin typeface="Calibri" panose="020F0502020204030204" pitchFamily="34" charset="0"/>
              </a:rPr>
              <a:t>θ</a:t>
            </a:r>
            <a:r>
              <a:rPr lang="en-NZ" dirty="0" smtClean="0">
                <a:latin typeface="Calibri" panose="020F0502020204030204" pitchFamily="34" charset="0"/>
              </a:rPr>
              <a:t> = 45°</a:t>
            </a:r>
            <a:endParaRPr lang="en-NZ" dirty="0" smtClean="0"/>
          </a:p>
          <a:p>
            <a:r>
              <a:rPr lang="en-NZ" dirty="0" smtClean="0"/>
              <a:t>Ratio of shear stress to normal stress is greatest when </a:t>
            </a:r>
            <a:r>
              <a:rPr lang="el-GR" dirty="0" smtClean="0">
                <a:latin typeface="Calibri" panose="020F0502020204030204" pitchFamily="34" charset="0"/>
              </a:rPr>
              <a:t>θ</a:t>
            </a:r>
            <a:r>
              <a:rPr lang="en-NZ" dirty="0" smtClean="0">
                <a:latin typeface="Calibri" panose="020F0502020204030204" pitchFamily="34" charset="0"/>
              </a:rPr>
              <a:t> </a:t>
            </a:r>
            <a:r>
              <a:rPr lang="en-NZ" dirty="0" smtClean="0"/>
              <a:t>~60</a:t>
            </a:r>
            <a:r>
              <a:rPr lang="en-NZ" dirty="0" smtClean="0">
                <a:latin typeface="Calibri" panose="020F0502020204030204" pitchFamily="34" charset="0"/>
              </a:rPr>
              <a:t>°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b="6394"/>
          <a:stretch/>
        </p:blipFill>
        <p:spPr>
          <a:xfrm>
            <a:off x="5326380" y="633983"/>
            <a:ext cx="3380232" cy="5010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/>
        </p:blipFill>
        <p:spPr>
          <a:xfrm>
            <a:off x="5326380" y="477868"/>
            <a:ext cx="3380232" cy="51304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6064" y="5720342"/>
            <a:ext cx="3139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latin typeface="Calibri" panose="020F0502020204030204" pitchFamily="34" charset="0"/>
              </a:rPr>
              <a:t>θ is the angle between σ1 and the normal to the plane. 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24" y="367935"/>
            <a:ext cx="2455054" cy="3816908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801970"/>
              </p:ext>
            </p:extLst>
          </p:nvPr>
        </p:nvGraphicFramePr>
        <p:xfrm>
          <a:off x="67706" y="1430063"/>
          <a:ext cx="2539110" cy="265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209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/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dirty="0" smtClean="0"/>
              <a:t>Revising? Be sure that you can explain: </a:t>
            </a:r>
            <a:endParaRPr lang="en-N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dirty="0" smtClean="0"/>
              <a:t>The difference between structural geology, tectonics and geodynamics</a:t>
            </a:r>
          </a:p>
          <a:p>
            <a:pPr lvl="1"/>
            <a:r>
              <a:rPr lang="en-NZ" dirty="0" smtClean="0"/>
              <a:t>Scales and focus </a:t>
            </a:r>
          </a:p>
          <a:p>
            <a:r>
              <a:rPr lang="en-NZ" dirty="0" smtClean="0"/>
              <a:t>The three types of structural analysis</a:t>
            </a:r>
          </a:p>
          <a:p>
            <a:pPr lvl="1"/>
            <a:r>
              <a:rPr lang="en-NZ" dirty="0" smtClean="0"/>
              <a:t>Descriptive, kinematic and dynamic</a:t>
            </a:r>
          </a:p>
          <a:p>
            <a:r>
              <a:rPr lang="en-NZ" dirty="0" smtClean="0"/>
              <a:t>The difference between primary and secondary structures, with examples</a:t>
            </a:r>
          </a:p>
          <a:p>
            <a:pPr lvl="1"/>
            <a:r>
              <a:rPr lang="en-NZ" dirty="0" smtClean="0"/>
              <a:t>The difference between non-tectonic and tectonic secondary structures</a:t>
            </a:r>
          </a:p>
          <a:p>
            <a:r>
              <a:rPr lang="en-NZ" dirty="0"/>
              <a:t>Force, stress and the difference between </a:t>
            </a:r>
            <a:r>
              <a:rPr lang="en-NZ" dirty="0" smtClean="0"/>
              <a:t>them</a:t>
            </a:r>
          </a:p>
          <a:p>
            <a:r>
              <a:rPr lang="en-NZ" dirty="0" smtClean="0"/>
              <a:t>How </a:t>
            </a:r>
            <a:r>
              <a:rPr lang="en-NZ" dirty="0"/>
              <a:t>stress is resolved onto a plane and why shear stress is maximized on a plane inclined at 45</a:t>
            </a:r>
            <a:r>
              <a:rPr lang="en-NZ" dirty="0">
                <a:latin typeface="Calibri" panose="020F0502020204030204" pitchFamily="34" charset="0"/>
              </a:rPr>
              <a:t>°</a:t>
            </a:r>
            <a:r>
              <a:rPr lang="en-NZ" dirty="0"/>
              <a:t>to the inclination of the plane </a:t>
            </a:r>
          </a:p>
          <a:p>
            <a:endParaRPr lang="en-NZ" dirty="0"/>
          </a:p>
          <a:p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41340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15" y="973754"/>
            <a:ext cx="3486150" cy="4772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3</a:t>
            </a:r>
            <a:r>
              <a:rPr lang="en-NZ" baseline="30000" dirty="0" smtClean="0"/>
              <a:t>rd</a:t>
            </a:r>
            <a:r>
              <a:rPr lang="en-NZ" dirty="0" smtClean="0"/>
              <a:t> type of structural analysis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4309110" cy="5311740"/>
          </a:xfrm>
        </p:spPr>
        <p:txBody>
          <a:bodyPr>
            <a:normAutofit lnSpcReduction="10000"/>
          </a:bodyPr>
          <a:lstStyle/>
          <a:p>
            <a:r>
              <a:rPr lang="en-NZ" u="sng" dirty="0" smtClean="0"/>
              <a:t>Dynamic analysis</a:t>
            </a:r>
          </a:p>
          <a:p>
            <a:r>
              <a:rPr lang="en-NZ" dirty="0" smtClean="0"/>
              <a:t>Estimation </a:t>
            </a:r>
            <a:r>
              <a:rPr lang="en-NZ" dirty="0"/>
              <a:t>of the force or stress that has affected rocks. </a:t>
            </a:r>
            <a:endParaRPr lang="en-NZ" dirty="0" smtClean="0"/>
          </a:p>
          <a:p>
            <a:pPr lvl="1"/>
            <a:r>
              <a:rPr lang="en-NZ" dirty="0" smtClean="0"/>
              <a:t>Orientation and magnitude</a:t>
            </a:r>
          </a:p>
          <a:p>
            <a:r>
              <a:rPr lang="en-NZ" dirty="0"/>
              <a:t>Can be inferred from</a:t>
            </a:r>
          </a:p>
          <a:p>
            <a:pPr lvl="1"/>
            <a:r>
              <a:rPr lang="en-NZ" dirty="0"/>
              <a:t>The distribution of rocks, (descriptive analysis) </a:t>
            </a:r>
          </a:p>
          <a:p>
            <a:pPr lvl="1"/>
            <a:r>
              <a:rPr lang="en-NZ" dirty="0"/>
              <a:t>How they moved to get there (kinematic analysis)</a:t>
            </a:r>
          </a:p>
          <a:p>
            <a:r>
              <a:rPr lang="en-NZ" dirty="0"/>
              <a:t>Can be directly estimated by behaviour of rocks in excavations</a:t>
            </a:r>
          </a:p>
          <a:p>
            <a:endParaRPr lang="en-NZ" dirty="0" smtClean="0"/>
          </a:p>
          <a:p>
            <a:pPr lvl="1"/>
            <a:endParaRPr lang="en-NZ" dirty="0" smtClean="0"/>
          </a:p>
        </p:txBody>
      </p:sp>
      <p:pic>
        <p:nvPicPr>
          <p:cNvPr id="5" name="Picture 2" descr="URL, Ca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760" y="955498"/>
            <a:ext cx="3762236" cy="480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 rot="14316834">
            <a:off x="4809744" y="3518314"/>
            <a:ext cx="853440" cy="858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Down Arrow 6"/>
          <p:cNvSpPr/>
          <p:nvPr/>
        </p:nvSpPr>
        <p:spPr>
          <a:xfrm rot="3248510">
            <a:off x="7853449" y="1728300"/>
            <a:ext cx="853440" cy="858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Freeform 7"/>
          <p:cNvSpPr/>
          <p:nvPr/>
        </p:nvSpPr>
        <p:spPr>
          <a:xfrm>
            <a:off x="6803136" y="3828288"/>
            <a:ext cx="926592" cy="938784"/>
          </a:xfrm>
          <a:custGeom>
            <a:avLst/>
            <a:gdLst>
              <a:gd name="connsiteX0" fmla="*/ 0 w 926592"/>
              <a:gd name="connsiteY0" fmla="*/ 560832 h 938784"/>
              <a:gd name="connsiteX1" fmla="*/ 402336 w 926592"/>
              <a:gd name="connsiteY1" fmla="*/ 707136 h 938784"/>
              <a:gd name="connsiteX2" fmla="*/ 719328 w 926592"/>
              <a:gd name="connsiteY2" fmla="*/ 877824 h 938784"/>
              <a:gd name="connsiteX3" fmla="*/ 841248 w 926592"/>
              <a:gd name="connsiteY3" fmla="*/ 938784 h 938784"/>
              <a:gd name="connsiteX4" fmla="*/ 816864 w 926592"/>
              <a:gd name="connsiteY4" fmla="*/ 536448 h 938784"/>
              <a:gd name="connsiteX5" fmla="*/ 865632 w 926592"/>
              <a:gd name="connsiteY5" fmla="*/ 219456 h 938784"/>
              <a:gd name="connsiteX6" fmla="*/ 926592 w 926592"/>
              <a:gd name="connsiteY6" fmla="*/ 0 h 938784"/>
              <a:gd name="connsiteX7" fmla="*/ 512064 w 926592"/>
              <a:gd name="connsiteY7" fmla="*/ 353568 h 938784"/>
              <a:gd name="connsiteX8" fmla="*/ 0 w 926592"/>
              <a:gd name="connsiteY8" fmla="*/ 560832 h 93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592" h="938784">
                <a:moveTo>
                  <a:pt x="0" y="560832"/>
                </a:moveTo>
                <a:lnTo>
                  <a:pt x="402336" y="707136"/>
                </a:lnTo>
                <a:lnTo>
                  <a:pt x="719328" y="877824"/>
                </a:lnTo>
                <a:lnTo>
                  <a:pt x="841248" y="938784"/>
                </a:lnTo>
                <a:lnTo>
                  <a:pt x="816864" y="536448"/>
                </a:lnTo>
                <a:lnTo>
                  <a:pt x="865632" y="219456"/>
                </a:lnTo>
                <a:lnTo>
                  <a:pt x="926592" y="0"/>
                </a:lnTo>
                <a:lnTo>
                  <a:pt x="512064" y="353568"/>
                </a:lnTo>
                <a:lnTo>
                  <a:pt x="0" y="56083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Freeform 8"/>
          <p:cNvSpPr/>
          <p:nvPr/>
        </p:nvSpPr>
        <p:spPr>
          <a:xfrm rot="11082925">
            <a:off x="5709406" y="1141562"/>
            <a:ext cx="926592" cy="938784"/>
          </a:xfrm>
          <a:custGeom>
            <a:avLst/>
            <a:gdLst>
              <a:gd name="connsiteX0" fmla="*/ 0 w 926592"/>
              <a:gd name="connsiteY0" fmla="*/ 560832 h 938784"/>
              <a:gd name="connsiteX1" fmla="*/ 402336 w 926592"/>
              <a:gd name="connsiteY1" fmla="*/ 707136 h 938784"/>
              <a:gd name="connsiteX2" fmla="*/ 719328 w 926592"/>
              <a:gd name="connsiteY2" fmla="*/ 877824 h 938784"/>
              <a:gd name="connsiteX3" fmla="*/ 841248 w 926592"/>
              <a:gd name="connsiteY3" fmla="*/ 938784 h 938784"/>
              <a:gd name="connsiteX4" fmla="*/ 816864 w 926592"/>
              <a:gd name="connsiteY4" fmla="*/ 536448 h 938784"/>
              <a:gd name="connsiteX5" fmla="*/ 865632 w 926592"/>
              <a:gd name="connsiteY5" fmla="*/ 219456 h 938784"/>
              <a:gd name="connsiteX6" fmla="*/ 926592 w 926592"/>
              <a:gd name="connsiteY6" fmla="*/ 0 h 938784"/>
              <a:gd name="connsiteX7" fmla="*/ 512064 w 926592"/>
              <a:gd name="connsiteY7" fmla="*/ 353568 h 938784"/>
              <a:gd name="connsiteX8" fmla="*/ 0 w 926592"/>
              <a:gd name="connsiteY8" fmla="*/ 560832 h 93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592" h="938784">
                <a:moveTo>
                  <a:pt x="0" y="560832"/>
                </a:moveTo>
                <a:lnTo>
                  <a:pt x="402336" y="707136"/>
                </a:lnTo>
                <a:lnTo>
                  <a:pt x="719328" y="877824"/>
                </a:lnTo>
                <a:lnTo>
                  <a:pt x="841248" y="938784"/>
                </a:lnTo>
                <a:lnTo>
                  <a:pt x="816864" y="536448"/>
                </a:lnTo>
                <a:lnTo>
                  <a:pt x="865632" y="219456"/>
                </a:lnTo>
                <a:lnTo>
                  <a:pt x="926592" y="0"/>
                </a:lnTo>
                <a:lnTo>
                  <a:pt x="512064" y="353568"/>
                </a:lnTo>
                <a:lnTo>
                  <a:pt x="0" y="56083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001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-0.03056 -0.0879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439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03438 0.08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Primary and secondary structures</a:t>
            </a:r>
            <a:endParaRPr lang="en-NZ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NZ" dirty="0"/>
              <a:t>Primary structures form with the rock</a:t>
            </a:r>
          </a:p>
          <a:p>
            <a:pPr lvl="1"/>
            <a:r>
              <a:rPr lang="en-NZ" dirty="0"/>
              <a:t>Do not reflect tectonic stresses</a:t>
            </a:r>
          </a:p>
          <a:p>
            <a:pPr lvl="1"/>
            <a:r>
              <a:rPr lang="en-NZ" dirty="0" err="1"/>
              <a:t>vdP&amp;M</a:t>
            </a:r>
            <a:r>
              <a:rPr lang="en-NZ" dirty="0"/>
              <a:t> Chapter 2</a:t>
            </a:r>
          </a:p>
          <a:p>
            <a:r>
              <a:rPr lang="en-NZ" dirty="0"/>
              <a:t>Secondary structures form after the rock</a:t>
            </a:r>
          </a:p>
          <a:p>
            <a:pPr lvl="1"/>
            <a:r>
              <a:rPr lang="en-NZ" dirty="0"/>
              <a:t>Some are caused by tectonic stresses</a:t>
            </a:r>
          </a:p>
          <a:p>
            <a:pPr lvl="1"/>
            <a:r>
              <a:rPr lang="en-NZ" dirty="0"/>
              <a:t>Some are caused by gravitational instability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3276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94" y="128976"/>
            <a:ext cx="6064758" cy="867773"/>
          </a:xfrm>
        </p:spPr>
        <p:txBody>
          <a:bodyPr>
            <a:normAutofit/>
          </a:bodyPr>
          <a:lstStyle/>
          <a:p>
            <a:r>
              <a:rPr lang="en-NZ" sz="3600" dirty="0" smtClean="0"/>
              <a:t>Sedimentary </a:t>
            </a:r>
            <a:r>
              <a:rPr lang="en-NZ" sz="3600" u="sng" dirty="0" smtClean="0"/>
              <a:t>primary</a:t>
            </a:r>
            <a:r>
              <a:rPr lang="en-NZ" sz="3600" dirty="0" smtClean="0"/>
              <a:t> structures</a:t>
            </a:r>
            <a:endParaRPr lang="en-NZ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130157"/>
            <a:ext cx="3943350" cy="5311740"/>
          </a:xfrm>
        </p:spPr>
        <p:txBody>
          <a:bodyPr/>
          <a:lstStyle/>
          <a:p>
            <a:r>
              <a:rPr lang="en-NZ" dirty="0" smtClean="0"/>
              <a:t>Primary structure is bedding</a:t>
            </a:r>
          </a:p>
          <a:p>
            <a:pPr lvl="1"/>
            <a:r>
              <a:rPr lang="en-NZ" dirty="0" smtClean="0"/>
              <a:t>Sedimentary primary structure</a:t>
            </a:r>
          </a:p>
          <a:p>
            <a:pPr lvl="1"/>
            <a:r>
              <a:rPr lang="en-NZ" dirty="0" smtClean="0"/>
              <a:t>Contains other smaller-scale sedimentary structures</a:t>
            </a:r>
          </a:p>
          <a:p>
            <a:pPr lvl="1"/>
            <a:r>
              <a:rPr lang="en-NZ" dirty="0" smtClean="0"/>
              <a:t>Provides way up indications</a:t>
            </a:r>
          </a:p>
          <a:p>
            <a:r>
              <a:rPr lang="en-NZ" dirty="0" smtClean="0"/>
              <a:t>Secondary structure is fault ….</a:t>
            </a:r>
          </a:p>
          <a:p>
            <a:r>
              <a:rPr lang="en-NZ" dirty="0" smtClean="0"/>
              <a:t>…. And fold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51" y="1597152"/>
            <a:ext cx="3633559" cy="484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652" y="128976"/>
            <a:ext cx="2517941" cy="266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2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778"/>
          <a:stretch/>
        </p:blipFill>
        <p:spPr>
          <a:xfrm>
            <a:off x="395433" y="2896289"/>
            <a:ext cx="4605964" cy="356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35000" y="4064000"/>
            <a:ext cx="7620000" cy="317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52400" y="6572786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latin typeface="Arial"/>
              </a:rPr>
              <a:t>http://dx.doi.org/10.1016/j.jsg.2013.06.007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Igneous </a:t>
            </a:r>
            <a:r>
              <a:rPr lang="en-NZ" u="sng" dirty="0" smtClean="0"/>
              <a:t>primary</a:t>
            </a:r>
            <a:r>
              <a:rPr lang="en-NZ" dirty="0" smtClean="0"/>
              <a:t> structures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5000" y="1090319"/>
            <a:ext cx="7886700" cy="18680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/>
              </a:rPr>
              <a:t>Columnar joints caused by volume reduction during cooling of lava</a:t>
            </a:r>
          </a:p>
          <a:p>
            <a:r>
              <a:rPr lang="en-NZ" dirty="0"/>
              <a:t>Layered </a:t>
            </a:r>
            <a:r>
              <a:rPr lang="en-NZ" dirty="0" smtClean="0"/>
              <a:t>gabbro caused </a:t>
            </a:r>
            <a:r>
              <a:rPr lang="en-NZ" dirty="0"/>
              <a:t>by </a:t>
            </a:r>
            <a:r>
              <a:rPr lang="en-NZ" dirty="0" smtClean="0"/>
              <a:t>settling of denser material, and/or by currents </a:t>
            </a:r>
            <a:r>
              <a:rPr lang="en-NZ" dirty="0"/>
              <a:t>forced to flow around protrusions from the pluton floor</a:t>
            </a:r>
          </a:p>
          <a:p>
            <a:endParaRPr lang="en-US" dirty="0" smtClean="0">
              <a:latin typeface="Arial"/>
            </a:endParaRPr>
          </a:p>
          <a:p>
            <a:endParaRPr lang="en-NZ" dirty="0" smtClean="0"/>
          </a:p>
          <a:p>
            <a:endParaRPr lang="en-US" dirty="0">
              <a:latin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62352" y="1853627"/>
            <a:ext cx="7886700" cy="1454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197" y="2891490"/>
            <a:ext cx="3832107" cy="356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8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7" y="87725"/>
            <a:ext cx="8159061" cy="867773"/>
          </a:xfrm>
        </p:spPr>
        <p:txBody>
          <a:bodyPr>
            <a:normAutofit/>
          </a:bodyPr>
          <a:lstStyle/>
          <a:p>
            <a:r>
              <a:rPr lang="en-NZ" b="1" u="sng" dirty="0" smtClean="0"/>
              <a:t>Secondary</a:t>
            </a:r>
            <a:r>
              <a:rPr lang="en-NZ" dirty="0" smtClean="0"/>
              <a:t> structures –joints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2233" y="1042827"/>
            <a:ext cx="3940559" cy="1211725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Intersecting vertical joints at </a:t>
            </a:r>
            <a:r>
              <a:rPr lang="en-NZ" dirty="0" err="1" smtClean="0"/>
              <a:t>Malham</a:t>
            </a:r>
            <a:r>
              <a:rPr lang="en-NZ" dirty="0" smtClean="0"/>
              <a:t> cove, Yorkshire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018" y="834675"/>
            <a:ext cx="4510678" cy="339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cdn.naturalhighsafaris.com/cdn/made/cdn/uploads/country_images/Zimbabwe/Matobo%20Hills/matobo-hills_(3)_940_529_80_s_c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72"/>
          <a:stretch/>
        </p:blipFill>
        <p:spPr bwMode="auto">
          <a:xfrm>
            <a:off x="4926107" y="3224450"/>
            <a:ext cx="4155730" cy="311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1766" y="4738697"/>
            <a:ext cx="4454034" cy="531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 smtClean="0"/>
              <a:t>Horizontal joints at </a:t>
            </a:r>
            <a:r>
              <a:rPr lang="en-NZ" dirty="0" err="1" smtClean="0"/>
              <a:t>Matopos</a:t>
            </a:r>
            <a:r>
              <a:rPr lang="en-NZ" dirty="0" smtClean="0"/>
              <a:t> Hills, Zimbabwe</a:t>
            </a:r>
          </a:p>
          <a:p>
            <a:r>
              <a:rPr lang="en-NZ" dirty="0" smtClean="0"/>
              <a:t>Sheet joints in granite – caused by unloading</a:t>
            </a:r>
            <a:endParaRPr lang="en-NZ" dirty="0"/>
          </a:p>
        </p:txBody>
      </p:sp>
      <p:sp>
        <p:nvSpPr>
          <p:cNvPr id="11" name="Right Arrow 10"/>
          <p:cNvSpPr/>
          <p:nvPr/>
        </p:nvSpPr>
        <p:spPr>
          <a:xfrm rot="3047752">
            <a:off x="6546672" y="4729422"/>
            <a:ext cx="524256" cy="3657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TextBox 11"/>
          <p:cNvSpPr txBox="1"/>
          <p:nvPr/>
        </p:nvSpPr>
        <p:spPr>
          <a:xfrm>
            <a:off x="4797526" y="4136922"/>
            <a:ext cx="30492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Parallel with exhuming surface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6991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7725"/>
            <a:ext cx="8280219" cy="867773"/>
          </a:xfrm>
        </p:spPr>
        <p:txBody>
          <a:bodyPr>
            <a:normAutofit fontScale="90000"/>
          </a:bodyPr>
          <a:lstStyle/>
          <a:p>
            <a:r>
              <a:rPr lang="en-NZ" b="1" u="sng" dirty="0"/>
              <a:t>Secondary</a:t>
            </a:r>
            <a:r>
              <a:rPr lang="en-NZ" dirty="0"/>
              <a:t> </a:t>
            </a:r>
            <a:r>
              <a:rPr lang="en-NZ" dirty="0" smtClean="0"/>
              <a:t>structures – folds and faults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4064465" cy="1092757"/>
          </a:xfrm>
        </p:spPr>
        <p:txBody>
          <a:bodyPr/>
          <a:lstStyle/>
          <a:p>
            <a:r>
              <a:rPr lang="en-NZ" dirty="0" smtClean="0"/>
              <a:t>Folding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4396220" y="3213118"/>
            <a:ext cx="4655614" cy="224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44"/>
          <a:stretch/>
        </p:blipFill>
        <p:spPr>
          <a:xfrm>
            <a:off x="4754880" y="3332991"/>
            <a:ext cx="4286372" cy="3167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732002" y="1734492"/>
            <a:ext cx="4436488" cy="15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NZ" dirty="0" smtClean="0"/>
              <a:t>Faulting. Beach deposits on right are crosscut by two sets of faults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4356"/>
          <a:stretch/>
        </p:blipFill>
        <p:spPr>
          <a:xfrm>
            <a:off x="380555" y="1536993"/>
            <a:ext cx="4015665" cy="286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0554" y="3752357"/>
            <a:ext cx="401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solidFill>
                  <a:schemeClr val="bg1"/>
                </a:solidFill>
              </a:rPr>
              <a:t>Folding of this sandstone is ductile – the rock remains intact but bends like putty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4880" y="5577143"/>
            <a:ext cx="4286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1"/>
                </a:solidFill>
              </a:rPr>
              <a:t>Faulting in this sandstone is brittle – the strength of the rock has been exceeded and it has broken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0554" y="4480534"/>
            <a:ext cx="4054553" cy="2032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 smtClean="0"/>
              <a:t>Rocks are complex materials that fail in response to stress</a:t>
            </a:r>
          </a:p>
          <a:p>
            <a:r>
              <a:rPr lang="en-NZ" dirty="0" smtClean="0"/>
              <a:t>The material properties of rocks affect how they deform </a:t>
            </a:r>
          </a:p>
          <a:p>
            <a:r>
              <a:rPr lang="en-NZ" dirty="0" smtClean="0"/>
              <a:t>affected by factors such as lithology, water content, temperature and depth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83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This rock shows two types of failure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7886700" cy="1166234"/>
          </a:xfrm>
        </p:spPr>
        <p:txBody>
          <a:bodyPr/>
          <a:lstStyle/>
          <a:p>
            <a:r>
              <a:rPr lang="en-NZ" dirty="0" smtClean="0"/>
              <a:t>What are they?</a:t>
            </a:r>
          </a:p>
          <a:p>
            <a:r>
              <a:rPr lang="en-NZ" dirty="0" smtClean="0"/>
              <a:t>Both brittle and ductile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4" y="2067317"/>
            <a:ext cx="6858004" cy="424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4322613" y="4162554"/>
            <a:ext cx="685800" cy="694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5" t="44513" r="32267" b="37501"/>
          <a:stretch/>
        </p:blipFill>
        <p:spPr>
          <a:xfrm>
            <a:off x="4199865" y="1447942"/>
            <a:ext cx="4653194" cy="4860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40918" y="5554511"/>
            <a:ext cx="4187836" cy="64633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en-NZ" dirty="0"/>
              <a:t>Structural geologists want to interpret the history of deformation (strain) in the rocks</a:t>
            </a:r>
          </a:p>
        </p:txBody>
      </p:sp>
    </p:spTree>
    <p:extLst>
      <p:ext uri="{BB962C8B-B14F-4D97-AF65-F5344CB8AC3E}">
        <p14:creationId xmlns:p14="http://schemas.microsoft.com/office/powerpoint/2010/main" val="425271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8854</TotalTime>
  <Words>1441</Words>
  <Application>Microsoft Office PowerPoint</Application>
  <PresentationFormat>On-screen Show (4:3)</PresentationFormat>
  <Paragraphs>246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Cambria Math</vt:lpstr>
      <vt:lpstr>Symbol</vt:lpstr>
      <vt:lpstr>Tahoma</vt:lpstr>
      <vt:lpstr>Office Theme</vt:lpstr>
      <vt:lpstr>Geol 244 – structural geology</vt:lpstr>
      <vt:lpstr>Intro cont’d</vt:lpstr>
      <vt:lpstr>3rd type of structural analysis</vt:lpstr>
      <vt:lpstr>Primary and secondary structures</vt:lpstr>
      <vt:lpstr>Sedimentary primary structures</vt:lpstr>
      <vt:lpstr>Igneous primary structures</vt:lpstr>
      <vt:lpstr>Secondary structures –joints</vt:lpstr>
      <vt:lpstr>Secondary structures – folds and faults</vt:lpstr>
      <vt:lpstr>This rock shows two types of failure</vt:lpstr>
      <vt:lpstr>If we want to understand these rocks…</vt:lpstr>
      <vt:lpstr>PowerPoint Presentation</vt:lpstr>
      <vt:lpstr>Concept 1 - Force </vt:lpstr>
      <vt:lpstr>Forces</vt:lpstr>
      <vt:lpstr>Forces affecting plates</vt:lpstr>
      <vt:lpstr>Directed forces </vt:lpstr>
      <vt:lpstr>Directed forces acting on a plane</vt:lpstr>
      <vt:lpstr>Concept 2 - Stress </vt:lpstr>
      <vt:lpstr>PowerPoint Presentation</vt:lpstr>
      <vt:lpstr>In class exercise – Kate v. Elephant </vt:lpstr>
      <vt:lpstr>So who will you invite into your flat?</vt:lpstr>
      <vt:lpstr>Shear stress varies depending on the inclination of the plane</vt:lpstr>
      <vt:lpstr>Exercise 2 – resolve normal and shear stresses for differently inclined planes within a cube</vt:lpstr>
      <vt:lpstr>Help for exercise</vt:lpstr>
      <vt:lpstr>Answer  </vt:lpstr>
      <vt:lpstr>Shear and normal stress  and the inclination of the plane</vt:lpstr>
      <vt:lpstr>Revising? Be sure that you can explain: </vt:lpstr>
    </vt:vector>
  </TitlesOfParts>
  <Company>University of Canterbury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Duffy</dc:creator>
  <cp:lastModifiedBy>SSE</cp:lastModifiedBy>
  <cp:revision>249</cp:revision>
  <cp:lastPrinted>2014-08-06T01:34:53Z</cp:lastPrinted>
  <dcterms:created xsi:type="dcterms:W3CDTF">2014-06-03T04:23:00Z</dcterms:created>
  <dcterms:modified xsi:type="dcterms:W3CDTF">2014-08-13T21:59:10Z</dcterms:modified>
</cp:coreProperties>
</file>